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30275213" cy="42803763"/>
  <p:notesSz cx="9799638" cy="143017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DAB"/>
    <a:srgbClr val="892B7D"/>
    <a:srgbClr val="C13D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332" autoAdjust="0"/>
  </p:normalViewPr>
  <p:slideViewPr>
    <p:cSldViewPr snapToGrid="0">
      <p:cViewPr>
        <p:scale>
          <a:sx n="20" d="100"/>
          <a:sy n="20" d="100"/>
        </p:scale>
        <p:origin x="-2892" y="-318"/>
      </p:cViewPr>
      <p:guideLst>
        <p:guide orient="horz" pos="13481"/>
        <p:guide pos="9535"/>
      </p:guideLst>
    </p:cSldViewPr>
  </p:slideViewPr>
  <p:notesTextViewPr>
    <p:cViewPr>
      <p:scale>
        <a:sx n="1" d="1"/>
        <a:sy n="1" d="1"/>
      </p:scale>
      <p:origin x="0" y="0"/>
    </p:cViewPr>
  </p:notesTextViewPr>
  <p:notesViewPr>
    <p:cSldViewPr snapToGrid="0">
      <p:cViewPr varScale="1">
        <p:scale>
          <a:sx n="85" d="100"/>
          <a:sy n="85" d="100"/>
        </p:scale>
        <p:origin x="380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880AC8-28CA-47C8-B91D-803D2EEBEB5E}"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de-DE"/>
        </a:p>
      </dgm:t>
    </dgm:pt>
    <dgm:pt modelId="{B8AEA909-848C-4351-9B4A-377D19C475AA}">
      <dgm:prSet phldrT="[Text]" custT="1"/>
      <dgm:spPr>
        <a:solidFill>
          <a:schemeClr val="bg1"/>
        </a:solidFill>
        <a:ln w="28575">
          <a:solidFill>
            <a:srgbClr val="892B7D"/>
          </a:solidFill>
          <a:prstDash val="sysDot"/>
        </a:ln>
      </dgm:spPr>
      <dgm:t>
        <a:bodyPr/>
        <a:lstStyle/>
        <a:p>
          <a:r>
            <a:rPr lang="de-DE" sz="3600" dirty="0">
              <a:solidFill>
                <a:schemeClr val="tx1"/>
              </a:solidFill>
              <a:latin typeface="Calibri" panose="020F0502020204030204" pitchFamily="34" charset="0"/>
              <a:ea typeface="Calibri" panose="020F0502020204030204" pitchFamily="34" charset="0"/>
              <a:cs typeface="Calibri" panose="020F0502020204030204" pitchFamily="34" charset="0"/>
            </a:rPr>
            <a:t>Akzeptierende und verstehende Grundhaltung gegenüber dem Klienten</a:t>
          </a:r>
          <a:endParaRPr lang="de-DE" sz="3600" dirty="0">
            <a:solidFill>
              <a:schemeClr val="tx1"/>
            </a:solidFill>
          </a:endParaRPr>
        </a:p>
      </dgm:t>
    </dgm:pt>
    <dgm:pt modelId="{3814B9EA-1BC0-4F28-A466-84576D8C58A5}" type="parTrans" cxnId="{CA5A144E-DDF1-46A5-9DA3-0FB5C7A184FD}">
      <dgm:prSet/>
      <dgm:spPr/>
      <dgm:t>
        <a:bodyPr/>
        <a:lstStyle/>
        <a:p>
          <a:endParaRPr lang="de-DE" sz="3200"/>
        </a:p>
      </dgm:t>
    </dgm:pt>
    <dgm:pt modelId="{2D97851D-62FA-4A7D-998D-ECF9C1EABF66}" type="sibTrans" cxnId="{CA5A144E-DDF1-46A5-9DA3-0FB5C7A184FD}">
      <dgm:prSet/>
      <dgm:spPr/>
      <dgm:t>
        <a:bodyPr/>
        <a:lstStyle/>
        <a:p>
          <a:endParaRPr lang="de-DE" sz="3600"/>
        </a:p>
      </dgm:t>
    </dgm:pt>
    <dgm:pt modelId="{522E8D75-25FA-4D8F-A6BA-DD637A2679BE}">
      <dgm:prSet phldrT="[Text]" custT="1"/>
      <dgm:spPr>
        <a:solidFill>
          <a:schemeClr val="bg1"/>
        </a:solidFill>
        <a:ln w="28575">
          <a:solidFill>
            <a:srgbClr val="892B7D"/>
          </a:solidFill>
          <a:prstDash val="sysDot"/>
        </a:ln>
      </dgm:spPr>
      <dgm:t>
        <a:bodyPr/>
        <a:lstStyle/>
        <a:p>
          <a:r>
            <a:rPr lang="de-DE" sz="3600" dirty="0">
              <a:solidFill>
                <a:schemeClr val="tx1"/>
              </a:solidFill>
              <a:latin typeface="Calibri" panose="020F0502020204030204" pitchFamily="34" charset="0"/>
              <a:ea typeface="Calibri" panose="020F0502020204030204" pitchFamily="34" charset="0"/>
              <a:cs typeface="Calibri" panose="020F0502020204030204" pitchFamily="34" charset="0"/>
            </a:rPr>
            <a:t>Umfassende Vorbereitung und Einbettung der Maßnahme in ein Gesamtkonzept</a:t>
          </a:r>
          <a:endParaRPr lang="de-DE" sz="3600" dirty="0">
            <a:solidFill>
              <a:schemeClr val="tx1"/>
            </a:solidFill>
          </a:endParaRPr>
        </a:p>
      </dgm:t>
    </dgm:pt>
    <dgm:pt modelId="{66C974BA-5BD8-4D06-B7AA-D160283A4E1D}" type="parTrans" cxnId="{B4772571-BFF4-4913-8EDF-E4219DE66E9F}">
      <dgm:prSet/>
      <dgm:spPr/>
      <dgm:t>
        <a:bodyPr/>
        <a:lstStyle/>
        <a:p>
          <a:endParaRPr lang="de-DE" sz="3200"/>
        </a:p>
      </dgm:t>
    </dgm:pt>
    <dgm:pt modelId="{45AB22B8-0F78-4EA0-B84D-F894FA057F69}" type="sibTrans" cxnId="{B4772571-BFF4-4913-8EDF-E4219DE66E9F}">
      <dgm:prSet/>
      <dgm:spPr/>
      <dgm:t>
        <a:bodyPr/>
        <a:lstStyle/>
        <a:p>
          <a:endParaRPr lang="de-DE" sz="3200"/>
        </a:p>
      </dgm:t>
    </dgm:pt>
    <dgm:pt modelId="{893970B0-ADFC-4BE1-A78C-40E8F2C29367}">
      <dgm:prSet phldrT="[Text]" custT="1"/>
      <dgm:spPr>
        <a:solidFill>
          <a:schemeClr val="bg1"/>
        </a:solidFill>
        <a:ln w="28575">
          <a:solidFill>
            <a:srgbClr val="892B7D"/>
          </a:solidFill>
          <a:prstDash val="sysDot"/>
        </a:ln>
      </dgm:spPr>
      <dgm:t>
        <a:bodyPr/>
        <a:lstStyle/>
        <a:p>
          <a:r>
            <a:rPr lang="de-DE" sz="3600" dirty="0">
              <a:solidFill>
                <a:schemeClr val="tx1"/>
              </a:solidFill>
              <a:latin typeface="Calibri" panose="020F0502020204030204" pitchFamily="34" charset="0"/>
              <a:ea typeface="Calibri" panose="020F0502020204030204" pitchFamily="34" charset="0"/>
              <a:cs typeface="Calibri" panose="020F0502020204030204" pitchFamily="34" charset="0"/>
            </a:rPr>
            <a:t>Ausführlicher </a:t>
          </a:r>
          <a:r>
            <a:rPr lang="de-DE" sz="3600" dirty="0" err="1">
              <a:solidFill>
                <a:schemeClr val="tx1"/>
              </a:solidFill>
              <a:latin typeface="Calibri" panose="020F0502020204030204" pitchFamily="34" charset="0"/>
              <a:ea typeface="Calibri" panose="020F0502020204030204" pitchFamily="34" charset="0"/>
              <a:cs typeface="Calibri" panose="020F0502020204030204" pitchFamily="34" charset="0"/>
            </a:rPr>
            <a:t>Matching</a:t>
          </a:r>
          <a:r>
            <a:rPr lang="de-DE" sz="3600" dirty="0">
              <a:solidFill>
                <a:schemeClr val="tx1"/>
              </a:solidFill>
              <a:latin typeface="Calibri" panose="020F0502020204030204" pitchFamily="34" charset="0"/>
              <a:ea typeface="Calibri" panose="020F0502020204030204" pitchFamily="34" charset="0"/>
              <a:cs typeface="Calibri" panose="020F0502020204030204" pitchFamily="34" charset="0"/>
            </a:rPr>
            <a:t>-Prozess</a:t>
          </a:r>
          <a:endParaRPr lang="de-DE" sz="3600" dirty="0">
            <a:solidFill>
              <a:schemeClr val="tx1"/>
            </a:solidFill>
          </a:endParaRPr>
        </a:p>
      </dgm:t>
    </dgm:pt>
    <dgm:pt modelId="{B69FDE3D-4297-4926-B1DA-4BC8920BD18B}" type="parTrans" cxnId="{115E976D-296E-4CC3-8258-83036F5CEE92}">
      <dgm:prSet/>
      <dgm:spPr/>
      <dgm:t>
        <a:bodyPr/>
        <a:lstStyle/>
        <a:p>
          <a:endParaRPr lang="de-DE" sz="3200"/>
        </a:p>
      </dgm:t>
    </dgm:pt>
    <dgm:pt modelId="{3257CC93-5F47-4558-A57E-C6A865E4348C}" type="sibTrans" cxnId="{115E976D-296E-4CC3-8258-83036F5CEE92}">
      <dgm:prSet/>
      <dgm:spPr/>
      <dgm:t>
        <a:bodyPr/>
        <a:lstStyle/>
        <a:p>
          <a:endParaRPr lang="de-DE" sz="3200"/>
        </a:p>
      </dgm:t>
    </dgm:pt>
    <dgm:pt modelId="{7F905804-4AB4-4662-8D1D-E5989F2E5840}">
      <dgm:prSet phldrT="[Text]" custT="1"/>
      <dgm:spPr>
        <a:solidFill>
          <a:schemeClr val="bg1"/>
        </a:solidFill>
        <a:ln w="28575">
          <a:solidFill>
            <a:srgbClr val="892B7D"/>
          </a:solidFill>
          <a:prstDash val="sysDot"/>
        </a:ln>
      </dgm:spPr>
      <dgm:t>
        <a:bodyPr/>
        <a:lstStyle/>
        <a:p>
          <a:r>
            <a:rPr lang="de-DE" sz="3600" dirty="0">
              <a:solidFill>
                <a:schemeClr val="tx1"/>
              </a:solidFill>
              <a:latin typeface="Calibri" panose="020F0502020204030204" pitchFamily="34" charset="0"/>
              <a:ea typeface="Calibri" panose="020F0502020204030204" pitchFamily="34" charset="0"/>
              <a:cs typeface="Calibri" panose="020F0502020204030204" pitchFamily="34" charset="0"/>
            </a:rPr>
            <a:t>Auf den Einzelfall angepasste </a:t>
          </a:r>
          <a:r>
            <a:rPr lang="de-DE" sz="36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Interventionen und </a:t>
          </a:r>
          <a:r>
            <a:rPr lang="de-DE" sz="3600" dirty="0">
              <a:solidFill>
                <a:schemeClr val="tx1"/>
              </a:solidFill>
              <a:latin typeface="Calibri" panose="020F0502020204030204" pitchFamily="34" charset="0"/>
              <a:ea typeface="Calibri" panose="020F0502020204030204" pitchFamily="34" charset="0"/>
              <a:cs typeface="Calibri" panose="020F0502020204030204" pitchFamily="34" charset="0"/>
            </a:rPr>
            <a:t>Ziele </a:t>
          </a:r>
          <a:endParaRPr lang="de-DE" sz="3600" dirty="0">
            <a:solidFill>
              <a:schemeClr val="tx1"/>
            </a:solidFill>
          </a:endParaRPr>
        </a:p>
      </dgm:t>
    </dgm:pt>
    <dgm:pt modelId="{57B8F31B-B3D2-4398-B76E-EA0350BD56F4}" type="parTrans" cxnId="{23259C98-55EF-4544-9339-3D9817847511}">
      <dgm:prSet/>
      <dgm:spPr/>
      <dgm:t>
        <a:bodyPr/>
        <a:lstStyle/>
        <a:p>
          <a:endParaRPr lang="de-DE" sz="3200"/>
        </a:p>
      </dgm:t>
    </dgm:pt>
    <dgm:pt modelId="{3C24075A-74C8-4782-B70B-BD5BA532AD0B}" type="sibTrans" cxnId="{23259C98-55EF-4544-9339-3D9817847511}">
      <dgm:prSet/>
      <dgm:spPr/>
      <dgm:t>
        <a:bodyPr/>
        <a:lstStyle/>
        <a:p>
          <a:endParaRPr lang="de-DE" sz="3200"/>
        </a:p>
      </dgm:t>
    </dgm:pt>
    <dgm:pt modelId="{79DFAAE8-971B-48E5-950B-4CAF24B6E7B3}">
      <dgm:prSet phldrT="[Text]" custT="1"/>
      <dgm:spPr>
        <a:solidFill>
          <a:schemeClr val="bg1"/>
        </a:solidFill>
        <a:ln w="28575">
          <a:solidFill>
            <a:srgbClr val="892B7D"/>
          </a:solidFill>
          <a:prstDash val="sysDot"/>
        </a:ln>
      </dgm:spPr>
      <dgm:t>
        <a:bodyPr/>
        <a:lstStyle/>
        <a:p>
          <a:r>
            <a:rPr lang="de-DE" sz="3600" dirty="0">
              <a:solidFill>
                <a:schemeClr val="tx1"/>
              </a:solidFill>
              <a:latin typeface="Calibri" panose="020F0502020204030204" pitchFamily="34" charset="0"/>
              <a:ea typeface="Calibri" panose="020F0502020204030204" pitchFamily="34" charset="0"/>
              <a:cs typeface="Calibri" panose="020F0502020204030204" pitchFamily="34" charset="0"/>
            </a:rPr>
            <a:t>Nähe durch stabile und kontinuierliche Beziehungsangebote</a:t>
          </a:r>
          <a:endParaRPr lang="de-DE" sz="3600" dirty="0">
            <a:solidFill>
              <a:schemeClr val="tx1"/>
            </a:solidFill>
          </a:endParaRPr>
        </a:p>
      </dgm:t>
    </dgm:pt>
    <dgm:pt modelId="{F926A90D-16DE-4F48-BF65-ED4E6B1EBF89}" type="parTrans" cxnId="{7CA9D4C5-2AB9-46DC-9924-8E46ACBC01E4}">
      <dgm:prSet/>
      <dgm:spPr/>
      <dgm:t>
        <a:bodyPr/>
        <a:lstStyle/>
        <a:p>
          <a:endParaRPr lang="de-DE" sz="3200"/>
        </a:p>
      </dgm:t>
    </dgm:pt>
    <dgm:pt modelId="{04CED581-B257-41E4-BD57-4FC3834295AA}" type="sibTrans" cxnId="{7CA9D4C5-2AB9-46DC-9924-8E46ACBC01E4}">
      <dgm:prSet/>
      <dgm:spPr/>
      <dgm:t>
        <a:bodyPr/>
        <a:lstStyle/>
        <a:p>
          <a:endParaRPr lang="de-DE" sz="3200"/>
        </a:p>
      </dgm:t>
    </dgm:pt>
    <dgm:pt modelId="{49E37E90-2CE0-4AEC-8152-A396021851CB}">
      <dgm:prSet custT="1"/>
      <dgm:spPr>
        <a:solidFill>
          <a:schemeClr val="bg1"/>
        </a:solidFill>
        <a:ln w="28575">
          <a:solidFill>
            <a:srgbClr val="892B7D"/>
          </a:solidFill>
          <a:prstDash val="sysDot"/>
        </a:ln>
      </dgm:spPr>
      <dgm:t>
        <a:bodyPr/>
        <a:lstStyle/>
        <a:p>
          <a:r>
            <a:rPr lang="de-DE" sz="3600" dirty="0">
              <a:solidFill>
                <a:schemeClr val="tx1"/>
              </a:solidFill>
              <a:latin typeface="Calibri" panose="020F0502020204030204" pitchFamily="34" charset="0"/>
              <a:ea typeface="Calibri" panose="020F0502020204030204" pitchFamily="34" charset="0"/>
              <a:cs typeface="Calibri" panose="020F0502020204030204" pitchFamily="34" charset="0"/>
            </a:rPr>
            <a:t>Gemeinsame Reflexion und Entwicklung alternativer Bewältigungsstrategien </a:t>
          </a:r>
          <a:endParaRPr lang="de-DE" sz="3600" dirty="0">
            <a:solidFill>
              <a:schemeClr val="tx1"/>
            </a:solidFill>
          </a:endParaRPr>
        </a:p>
      </dgm:t>
    </dgm:pt>
    <dgm:pt modelId="{42EBA8DE-238D-49D2-9C85-72CF825DB7FC}" type="parTrans" cxnId="{1A0614E1-4933-4280-9124-D2491950014D}">
      <dgm:prSet/>
      <dgm:spPr/>
      <dgm:t>
        <a:bodyPr/>
        <a:lstStyle/>
        <a:p>
          <a:endParaRPr lang="de-DE" sz="3200"/>
        </a:p>
      </dgm:t>
    </dgm:pt>
    <dgm:pt modelId="{0CD25EEB-7891-461E-B842-3162245B26A4}" type="sibTrans" cxnId="{1A0614E1-4933-4280-9124-D2491950014D}">
      <dgm:prSet/>
      <dgm:spPr/>
      <dgm:t>
        <a:bodyPr/>
        <a:lstStyle/>
        <a:p>
          <a:endParaRPr lang="de-DE" sz="3200"/>
        </a:p>
      </dgm:t>
    </dgm:pt>
    <dgm:pt modelId="{74620673-4D5E-4774-8DCB-348436731C28}">
      <dgm:prSet custT="1"/>
      <dgm:spPr>
        <a:solidFill>
          <a:schemeClr val="bg1"/>
        </a:solidFill>
        <a:ln w="28575">
          <a:solidFill>
            <a:srgbClr val="892B7D"/>
          </a:solidFill>
          <a:prstDash val="sysDot"/>
        </a:ln>
      </dgm:spPr>
      <dgm:t>
        <a:bodyPr/>
        <a:lstStyle/>
        <a:p>
          <a:r>
            <a:rPr lang="de-DE" sz="3600" dirty="0">
              <a:solidFill>
                <a:schemeClr val="tx1"/>
              </a:solidFill>
              <a:latin typeface="Calibri" panose="020F0502020204030204" pitchFamily="34" charset="0"/>
              <a:ea typeface="Calibri" panose="020F0502020204030204" pitchFamily="34" charset="0"/>
              <a:cs typeface="Calibri" panose="020F0502020204030204" pitchFamily="34" charset="0"/>
            </a:rPr>
            <a:t>Zusammenarbeit aller Beteiligten im Hilfeprozess</a:t>
          </a:r>
        </a:p>
      </dgm:t>
    </dgm:pt>
    <dgm:pt modelId="{BAAFBC22-94B6-48E2-8F7F-ECFA3AF3EA5A}" type="parTrans" cxnId="{9C46936D-1F18-4C5B-8365-95F3A7D87B72}">
      <dgm:prSet/>
      <dgm:spPr/>
      <dgm:t>
        <a:bodyPr/>
        <a:lstStyle/>
        <a:p>
          <a:endParaRPr lang="de-DE" sz="3200"/>
        </a:p>
      </dgm:t>
    </dgm:pt>
    <dgm:pt modelId="{516CA23C-7164-44DB-AD10-5BF9B2A22F8B}" type="sibTrans" cxnId="{9C46936D-1F18-4C5B-8365-95F3A7D87B72}">
      <dgm:prSet/>
      <dgm:spPr/>
      <dgm:t>
        <a:bodyPr/>
        <a:lstStyle/>
        <a:p>
          <a:endParaRPr lang="de-DE" sz="3200"/>
        </a:p>
      </dgm:t>
    </dgm:pt>
    <dgm:pt modelId="{62FD015B-3B04-4B68-99BE-1D78FF4AED89}">
      <dgm:prSet custT="1"/>
      <dgm:spPr>
        <a:solidFill>
          <a:schemeClr val="bg1"/>
        </a:solidFill>
        <a:ln w="28575">
          <a:solidFill>
            <a:srgbClr val="892B7D"/>
          </a:solidFill>
          <a:prstDash val="sysDot"/>
        </a:ln>
      </dgm:spPr>
      <dgm:t>
        <a:bodyPr/>
        <a:lstStyle/>
        <a:p>
          <a:r>
            <a:rPr lang="de-DE" sz="3600" dirty="0">
              <a:solidFill>
                <a:schemeClr val="tx1"/>
              </a:solidFill>
              <a:latin typeface="Calibri" panose="020F0502020204030204" pitchFamily="34" charset="0"/>
              <a:ea typeface="Calibri" panose="020F0502020204030204" pitchFamily="34" charset="0"/>
              <a:cs typeface="Calibri" panose="020F0502020204030204" pitchFamily="34" charset="0"/>
            </a:rPr>
            <a:t>Aufbau und Einbindung eines umfangreichen Netzwerkes</a:t>
          </a:r>
          <a:endParaRPr lang="de-DE" sz="3600" dirty="0">
            <a:solidFill>
              <a:schemeClr val="tx1"/>
            </a:solidFill>
          </a:endParaRPr>
        </a:p>
      </dgm:t>
    </dgm:pt>
    <dgm:pt modelId="{787A2170-FBA4-4A35-ADC5-75FC6612E461}" type="parTrans" cxnId="{7BEE239B-46F7-471A-A9D7-0A00A671E368}">
      <dgm:prSet/>
      <dgm:spPr/>
      <dgm:t>
        <a:bodyPr/>
        <a:lstStyle/>
        <a:p>
          <a:endParaRPr lang="de-DE" sz="3200"/>
        </a:p>
      </dgm:t>
    </dgm:pt>
    <dgm:pt modelId="{041B2851-C1F0-4EAA-BC14-36E94F5C68FB}" type="sibTrans" cxnId="{7BEE239B-46F7-471A-A9D7-0A00A671E368}">
      <dgm:prSet/>
      <dgm:spPr/>
      <dgm:t>
        <a:bodyPr/>
        <a:lstStyle/>
        <a:p>
          <a:endParaRPr lang="de-DE" sz="3200"/>
        </a:p>
      </dgm:t>
    </dgm:pt>
    <dgm:pt modelId="{68AEAC29-C04C-486E-835B-1811B1E0C857}">
      <dgm:prSet custT="1"/>
      <dgm:spPr>
        <a:solidFill>
          <a:schemeClr val="bg1"/>
        </a:solidFill>
        <a:ln w="28575">
          <a:solidFill>
            <a:srgbClr val="892B7D"/>
          </a:solidFill>
          <a:prstDash val="sysDot"/>
        </a:ln>
      </dgm:spPr>
      <dgm:t>
        <a:bodyPr/>
        <a:lstStyle/>
        <a:p>
          <a:r>
            <a:rPr lang="de-DE" sz="3600" dirty="0">
              <a:solidFill>
                <a:schemeClr val="tx1"/>
              </a:solidFill>
              <a:latin typeface="Calibri" panose="020F0502020204030204" pitchFamily="34" charset="0"/>
              <a:ea typeface="Calibri" panose="020F0502020204030204" pitchFamily="34" charset="0"/>
              <a:cs typeface="Calibri" panose="020F0502020204030204" pitchFamily="34" charset="0"/>
            </a:rPr>
            <a:t>Zusätzliche Qualifizierungen, Fachkenntnisse und persönliche Fähigkeiten der Betreuer </a:t>
          </a:r>
        </a:p>
      </dgm:t>
    </dgm:pt>
    <dgm:pt modelId="{3D4847EC-722C-478F-B209-505BFC7A1E05}" type="parTrans" cxnId="{7ABF54B8-C096-4F70-918D-65A24EB04B38}">
      <dgm:prSet/>
      <dgm:spPr/>
      <dgm:t>
        <a:bodyPr/>
        <a:lstStyle/>
        <a:p>
          <a:endParaRPr lang="de-DE" sz="3200"/>
        </a:p>
      </dgm:t>
    </dgm:pt>
    <dgm:pt modelId="{194419E2-155E-4A8F-958D-480552E57C4D}" type="sibTrans" cxnId="{7ABF54B8-C096-4F70-918D-65A24EB04B38}">
      <dgm:prSet/>
      <dgm:spPr/>
      <dgm:t>
        <a:bodyPr/>
        <a:lstStyle/>
        <a:p>
          <a:endParaRPr lang="de-DE" sz="3200"/>
        </a:p>
      </dgm:t>
    </dgm:pt>
    <dgm:pt modelId="{1AC8D916-6CD5-4243-A202-A9E19316BFD0}">
      <dgm:prSet custT="1"/>
      <dgm:spPr>
        <a:solidFill>
          <a:schemeClr val="bg1"/>
        </a:solidFill>
        <a:ln w="28575">
          <a:solidFill>
            <a:srgbClr val="892B7D"/>
          </a:solidFill>
          <a:prstDash val="sysDot"/>
        </a:ln>
      </dgm:spPr>
      <dgm:t>
        <a:bodyPr/>
        <a:lstStyle/>
        <a:p>
          <a:r>
            <a:rPr lang="de-DE" sz="3600" dirty="0">
              <a:solidFill>
                <a:schemeClr val="tx1"/>
              </a:solidFill>
              <a:latin typeface="Calibri" panose="020F0502020204030204" pitchFamily="34" charset="0"/>
              <a:ea typeface="Calibri" panose="020F0502020204030204" pitchFamily="34" charset="0"/>
              <a:cs typeface="Calibri" panose="020F0502020204030204" pitchFamily="34" charset="0"/>
            </a:rPr>
            <a:t>Sicherstellung eines stabilen Rahmens seitens des Trägers und kontinuierliche Betreuung</a:t>
          </a:r>
        </a:p>
      </dgm:t>
    </dgm:pt>
    <dgm:pt modelId="{D8C31C1D-9254-4E90-9137-89BFDAEC3101}" type="parTrans" cxnId="{3EF5F48B-EE28-40C5-847E-02BB59A7BDCA}">
      <dgm:prSet/>
      <dgm:spPr/>
      <dgm:t>
        <a:bodyPr/>
        <a:lstStyle/>
        <a:p>
          <a:endParaRPr lang="de-DE" sz="3200"/>
        </a:p>
      </dgm:t>
    </dgm:pt>
    <dgm:pt modelId="{ACE2AFC3-0A7B-44A9-9E6F-0BA4AE2C175D}" type="sibTrans" cxnId="{3EF5F48B-EE28-40C5-847E-02BB59A7BDCA}">
      <dgm:prSet/>
      <dgm:spPr/>
      <dgm:t>
        <a:bodyPr/>
        <a:lstStyle/>
        <a:p>
          <a:endParaRPr lang="de-DE" sz="3200"/>
        </a:p>
      </dgm:t>
    </dgm:pt>
    <dgm:pt modelId="{18C84311-844E-440D-8232-EDEC88096079}" type="pres">
      <dgm:prSet presAssocID="{29880AC8-28CA-47C8-B91D-803D2EEBEB5E}" presName="Name0" presStyleCnt="0">
        <dgm:presLayoutVars>
          <dgm:dir/>
          <dgm:resizeHandles val="exact"/>
        </dgm:presLayoutVars>
      </dgm:prSet>
      <dgm:spPr/>
      <dgm:t>
        <a:bodyPr/>
        <a:lstStyle/>
        <a:p>
          <a:endParaRPr lang="de-DE"/>
        </a:p>
      </dgm:t>
    </dgm:pt>
    <dgm:pt modelId="{397F5BA1-5657-4A33-A09C-B1B4569AEC50}" type="pres">
      <dgm:prSet presAssocID="{29880AC8-28CA-47C8-B91D-803D2EEBEB5E}" presName="cycle" presStyleCnt="0"/>
      <dgm:spPr/>
    </dgm:pt>
    <dgm:pt modelId="{0DC3BEA9-88E6-4F56-98F8-E17D4AB54104}" type="pres">
      <dgm:prSet presAssocID="{B8AEA909-848C-4351-9B4A-377D19C475AA}" presName="nodeFirstNode" presStyleLbl="node1" presStyleIdx="0" presStyleCnt="10">
        <dgm:presLayoutVars>
          <dgm:bulletEnabled val="1"/>
        </dgm:presLayoutVars>
      </dgm:prSet>
      <dgm:spPr/>
      <dgm:t>
        <a:bodyPr/>
        <a:lstStyle/>
        <a:p>
          <a:endParaRPr lang="de-DE"/>
        </a:p>
      </dgm:t>
    </dgm:pt>
    <dgm:pt modelId="{E09CE649-512A-4B14-86C0-10C330B84CEB}" type="pres">
      <dgm:prSet presAssocID="{2D97851D-62FA-4A7D-998D-ECF9C1EABF66}" presName="sibTransFirstNode" presStyleLbl="bgShp" presStyleIdx="0" presStyleCnt="1"/>
      <dgm:spPr/>
      <dgm:t>
        <a:bodyPr/>
        <a:lstStyle/>
        <a:p>
          <a:endParaRPr lang="de-DE"/>
        </a:p>
      </dgm:t>
    </dgm:pt>
    <dgm:pt modelId="{D1F48E0B-7068-4218-88C6-C8A00CC0AA9A}" type="pres">
      <dgm:prSet presAssocID="{522E8D75-25FA-4D8F-A6BA-DD637A2679BE}" presName="nodeFollowingNodes" presStyleLbl="node1" presStyleIdx="1" presStyleCnt="10" custRadScaleRad="101499" custRadScaleInc="24733">
        <dgm:presLayoutVars>
          <dgm:bulletEnabled val="1"/>
        </dgm:presLayoutVars>
      </dgm:prSet>
      <dgm:spPr/>
      <dgm:t>
        <a:bodyPr/>
        <a:lstStyle/>
        <a:p>
          <a:endParaRPr lang="de-DE"/>
        </a:p>
      </dgm:t>
    </dgm:pt>
    <dgm:pt modelId="{CA026A5C-804B-4710-A7A7-E26A1B793D00}" type="pres">
      <dgm:prSet presAssocID="{893970B0-ADFC-4BE1-A78C-40E8F2C29367}" presName="nodeFollowingNodes" presStyleLbl="node1" presStyleIdx="2" presStyleCnt="10">
        <dgm:presLayoutVars>
          <dgm:bulletEnabled val="1"/>
        </dgm:presLayoutVars>
      </dgm:prSet>
      <dgm:spPr/>
      <dgm:t>
        <a:bodyPr/>
        <a:lstStyle/>
        <a:p>
          <a:endParaRPr lang="de-DE"/>
        </a:p>
      </dgm:t>
    </dgm:pt>
    <dgm:pt modelId="{C7BA8DA3-AD36-4499-A287-002361A89C43}" type="pres">
      <dgm:prSet presAssocID="{7F905804-4AB4-4662-8D1D-E5989F2E5840}" presName="nodeFollowingNodes" presStyleLbl="node1" presStyleIdx="3" presStyleCnt="10">
        <dgm:presLayoutVars>
          <dgm:bulletEnabled val="1"/>
        </dgm:presLayoutVars>
      </dgm:prSet>
      <dgm:spPr/>
      <dgm:t>
        <a:bodyPr/>
        <a:lstStyle/>
        <a:p>
          <a:endParaRPr lang="de-DE"/>
        </a:p>
      </dgm:t>
    </dgm:pt>
    <dgm:pt modelId="{687B214E-268C-412C-80B1-61ED8EAFBAD3}" type="pres">
      <dgm:prSet presAssocID="{79DFAAE8-971B-48E5-950B-4CAF24B6E7B3}" presName="nodeFollowingNodes" presStyleLbl="node1" presStyleIdx="4" presStyleCnt="10" custRadScaleRad="97022" custRadScaleInc="-14814">
        <dgm:presLayoutVars>
          <dgm:bulletEnabled val="1"/>
        </dgm:presLayoutVars>
      </dgm:prSet>
      <dgm:spPr/>
      <dgm:t>
        <a:bodyPr/>
        <a:lstStyle/>
        <a:p>
          <a:endParaRPr lang="de-DE"/>
        </a:p>
      </dgm:t>
    </dgm:pt>
    <dgm:pt modelId="{B48D0E9D-B7BC-4529-90E6-C83862870F69}" type="pres">
      <dgm:prSet presAssocID="{49E37E90-2CE0-4AEC-8152-A396021851CB}" presName="nodeFollowingNodes" presStyleLbl="node1" presStyleIdx="5" presStyleCnt="10">
        <dgm:presLayoutVars>
          <dgm:bulletEnabled val="1"/>
        </dgm:presLayoutVars>
      </dgm:prSet>
      <dgm:spPr/>
      <dgm:t>
        <a:bodyPr/>
        <a:lstStyle/>
        <a:p>
          <a:endParaRPr lang="de-DE"/>
        </a:p>
      </dgm:t>
    </dgm:pt>
    <dgm:pt modelId="{DACB61B0-7B03-46E1-8695-1C68440B79BB}" type="pres">
      <dgm:prSet presAssocID="{74620673-4D5E-4774-8DCB-348436731C28}" presName="nodeFollowingNodes" presStyleLbl="node1" presStyleIdx="6" presStyleCnt="10" custRadScaleRad="99206" custRadScaleInc="18112">
        <dgm:presLayoutVars>
          <dgm:bulletEnabled val="1"/>
        </dgm:presLayoutVars>
      </dgm:prSet>
      <dgm:spPr/>
      <dgm:t>
        <a:bodyPr/>
        <a:lstStyle/>
        <a:p>
          <a:endParaRPr lang="de-DE"/>
        </a:p>
      </dgm:t>
    </dgm:pt>
    <dgm:pt modelId="{FEC25B1D-C621-4E8B-8597-22CE044A4A0D}" type="pres">
      <dgm:prSet presAssocID="{62FD015B-3B04-4B68-99BE-1D78FF4AED89}" presName="nodeFollowingNodes" presStyleLbl="node1" presStyleIdx="7" presStyleCnt="10">
        <dgm:presLayoutVars>
          <dgm:bulletEnabled val="1"/>
        </dgm:presLayoutVars>
      </dgm:prSet>
      <dgm:spPr/>
      <dgm:t>
        <a:bodyPr/>
        <a:lstStyle/>
        <a:p>
          <a:endParaRPr lang="de-DE"/>
        </a:p>
      </dgm:t>
    </dgm:pt>
    <dgm:pt modelId="{4F4CA813-CC99-4A60-ABC9-40C7C8C090D4}" type="pres">
      <dgm:prSet presAssocID="{68AEAC29-C04C-486E-835B-1811B1E0C857}" presName="nodeFollowingNodes" presStyleLbl="node1" presStyleIdx="8" presStyleCnt="10">
        <dgm:presLayoutVars>
          <dgm:bulletEnabled val="1"/>
        </dgm:presLayoutVars>
      </dgm:prSet>
      <dgm:spPr/>
      <dgm:t>
        <a:bodyPr/>
        <a:lstStyle/>
        <a:p>
          <a:endParaRPr lang="de-DE"/>
        </a:p>
      </dgm:t>
    </dgm:pt>
    <dgm:pt modelId="{79DAC248-8136-4DFA-B426-BD1ACFCFAFC9}" type="pres">
      <dgm:prSet presAssocID="{1AC8D916-6CD5-4243-A202-A9E19316BFD0}" presName="nodeFollowingNodes" presStyleLbl="node1" presStyleIdx="9" presStyleCnt="10" custRadScaleRad="103895" custRadScaleInc="-20961">
        <dgm:presLayoutVars>
          <dgm:bulletEnabled val="1"/>
        </dgm:presLayoutVars>
      </dgm:prSet>
      <dgm:spPr/>
      <dgm:t>
        <a:bodyPr/>
        <a:lstStyle/>
        <a:p>
          <a:endParaRPr lang="de-DE"/>
        </a:p>
      </dgm:t>
    </dgm:pt>
  </dgm:ptLst>
  <dgm:cxnLst>
    <dgm:cxn modelId="{7ABF54B8-C096-4F70-918D-65A24EB04B38}" srcId="{29880AC8-28CA-47C8-B91D-803D2EEBEB5E}" destId="{68AEAC29-C04C-486E-835B-1811B1E0C857}" srcOrd="8" destOrd="0" parTransId="{3D4847EC-722C-478F-B209-505BFC7A1E05}" sibTransId="{194419E2-155E-4A8F-958D-480552E57C4D}"/>
    <dgm:cxn modelId="{FFAE7CF7-029D-42F5-A14F-E6CBC50570F2}" type="presOf" srcId="{49E37E90-2CE0-4AEC-8152-A396021851CB}" destId="{B48D0E9D-B7BC-4529-90E6-C83862870F69}" srcOrd="0" destOrd="0" presId="urn:microsoft.com/office/officeart/2005/8/layout/cycle3"/>
    <dgm:cxn modelId="{8FD6165A-714C-4864-819C-0C9B913DB47E}" type="presOf" srcId="{29880AC8-28CA-47C8-B91D-803D2EEBEB5E}" destId="{18C84311-844E-440D-8232-EDEC88096079}" srcOrd="0" destOrd="0" presId="urn:microsoft.com/office/officeart/2005/8/layout/cycle3"/>
    <dgm:cxn modelId="{34A8D2AE-3362-442E-9B35-A261D2A4A2C7}" type="presOf" srcId="{62FD015B-3B04-4B68-99BE-1D78FF4AED89}" destId="{FEC25B1D-C621-4E8B-8597-22CE044A4A0D}" srcOrd="0" destOrd="0" presId="urn:microsoft.com/office/officeart/2005/8/layout/cycle3"/>
    <dgm:cxn modelId="{CA5A144E-DDF1-46A5-9DA3-0FB5C7A184FD}" srcId="{29880AC8-28CA-47C8-B91D-803D2EEBEB5E}" destId="{B8AEA909-848C-4351-9B4A-377D19C475AA}" srcOrd="0" destOrd="0" parTransId="{3814B9EA-1BC0-4F28-A466-84576D8C58A5}" sibTransId="{2D97851D-62FA-4A7D-998D-ECF9C1EABF66}"/>
    <dgm:cxn modelId="{115E976D-296E-4CC3-8258-83036F5CEE92}" srcId="{29880AC8-28CA-47C8-B91D-803D2EEBEB5E}" destId="{893970B0-ADFC-4BE1-A78C-40E8F2C29367}" srcOrd="2" destOrd="0" parTransId="{B69FDE3D-4297-4926-B1DA-4BC8920BD18B}" sibTransId="{3257CC93-5F47-4558-A57E-C6A865E4348C}"/>
    <dgm:cxn modelId="{9C46936D-1F18-4C5B-8365-95F3A7D87B72}" srcId="{29880AC8-28CA-47C8-B91D-803D2EEBEB5E}" destId="{74620673-4D5E-4774-8DCB-348436731C28}" srcOrd="6" destOrd="0" parTransId="{BAAFBC22-94B6-48E2-8F7F-ECFA3AF3EA5A}" sibTransId="{516CA23C-7164-44DB-AD10-5BF9B2A22F8B}"/>
    <dgm:cxn modelId="{8EFEAD27-7FAF-4D58-A46B-42D1A57FE68C}" type="presOf" srcId="{893970B0-ADFC-4BE1-A78C-40E8F2C29367}" destId="{CA026A5C-804B-4710-A7A7-E26A1B793D00}" srcOrd="0" destOrd="0" presId="urn:microsoft.com/office/officeart/2005/8/layout/cycle3"/>
    <dgm:cxn modelId="{1A0614E1-4933-4280-9124-D2491950014D}" srcId="{29880AC8-28CA-47C8-B91D-803D2EEBEB5E}" destId="{49E37E90-2CE0-4AEC-8152-A396021851CB}" srcOrd="5" destOrd="0" parTransId="{42EBA8DE-238D-49D2-9C85-72CF825DB7FC}" sibTransId="{0CD25EEB-7891-461E-B842-3162245B26A4}"/>
    <dgm:cxn modelId="{5C20B76B-2462-4A7E-A628-EE9260B82730}" type="presOf" srcId="{1AC8D916-6CD5-4243-A202-A9E19316BFD0}" destId="{79DAC248-8136-4DFA-B426-BD1ACFCFAFC9}" srcOrd="0" destOrd="0" presId="urn:microsoft.com/office/officeart/2005/8/layout/cycle3"/>
    <dgm:cxn modelId="{7CA9D4C5-2AB9-46DC-9924-8E46ACBC01E4}" srcId="{29880AC8-28CA-47C8-B91D-803D2EEBEB5E}" destId="{79DFAAE8-971B-48E5-950B-4CAF24B6E7B3}" srcOrd="4" destOrd="0" parTransId="{F926A90D-16DE-4F48-BF65-ED4E6B1EBF89}" sibTransId="{04CED581-B257-41E4-BD57-4FC3834295AA}"/>
    <dgm:cxn modelId="{23259C98-55EF-4544-9339-3D9817847511}" srcId="{29880AC8-28CA-47C8-B91D-803D2EEBEB5E}" destId="{7F905804-4AB4-4662-8D1D-E5989F2E5840}" srcOrd="3" destOrd="0" parTransId="{57B8F31B-B3D2-4398-B76E-EA0350BD56F4}" sibTransId="{3C24075A-74C8-4782-B70B-BD5BA532AD0B}"/>
    <dgm:cxn modelId="{D73CB709-A916-4A17-B360-D2DA140F563C}" type="presOf" srcId="{522E8D75-25FA-4D8F-A6BA-DD637A2679BE}" destId="{D1F48E0B-7068-4218-88C6-C8A00CC0AA9A}" srcOrd="0" destOrd="0" presId="urn:microsoft.com/office/officeart/2005/8/layout/cycle3"/>
    <dgm:cxn modelId="{FEBAF6CF-76BC-4A9C-A0ED-1D7C9AD4D211}" type="presOf" srcId="{74620673-4D5E-4774-8DCB-348436731C28}" destId="{DACB61B0-7B03-46E1-8695-1C68440B79BB}" srcOrd="0" destOrd="0" presId="urn:microsoft.com/office/officeart/2005/8/layout/cycle3"/>
    <dgm:cxn modelId="{3B9F0B3A-359A-40F9-89CD-AE86D175A2C9}" type="presOf" srcId="{79DFAAE8-971B-48E5-950B-4CAF24B6E7B3}" destId="{687B214E-268C-412C-80B1-61ED8EAFBAD3}" srcOrd="0" destOrd="0" presId="urn:microsoft.com/office/officeart/2005/8/layout/cycle3"/>
    <dgm:cxn modelId="{4E69F1D7-11DC-4F92-AB04-74D18A469E9C}" type="presOf" srcId="{B8AEA909-848C-4351-9B4A-377D19C475AA}" destId="{0DC3BEA9-88E6-4F56-98F8-E17D4AB54104}" srcOrd="0" destOrd="0" presId="urn:microsoft.com/office/officeart/2005/8/layout/cycle3"/>
    <dgm:cxn modelId="{E7992802-36FE-418A-91E4-4828F0735584}" type="presOf" srcId="{68AEAC29-C04C-486E-835B-1811B1E0C857}" destId="{4F4CA813-CC99-4A60-ABC9-40C7C8C090D4}" srcOrd="0" destOrd="0" presId="urn:microsoft.com/office/officeart/2005/8/layout/cycle3"/>
    <dgm:cxn modelId="{B7BC270B-9F61-4835-8AF4-B5911AEE41DD}" type="presOf" srcId="{2D97851D-62FA-4A7D-998D-ECF9C1EABF66}" destId="{E09CE649-512A-4B14-86C0-10C330B84CEB}" srcOrd="0" destOrd="0" presId="urn:microsoft.com/office/officeart/2005/8/layout/cycle3"/>
    <dgm:cxn modelId="{3EF5F48B-EE28-40C5-847E-02BB59A7BDCA}" srcId="{29880AC8-28CA-47C8-B91D-803D2EEBEB5E}" destId="{1AC8D916-6CD5-4243-A202-A9E19316BFD0}" srcOrd="9" destOrd="0" parTransId="{D8C31C1D-9254-4E90-9137-89BFDAEC3101}" sibTransId="{ACE2AFC3-0A7B-44A9-9E6F-0BA4AE2C175D}"/>
    <dgm:cxn modelId="{B4772571-BFF4-4913-8EDF-E4219DE66E9F}" srcId="{29880AC8-28CA-47C8-B91D-803D2EEBEB5E}" destId="{522E8D75-25FA-4D8F-A6BA-DD637A2679BE}" srcOrd="1" destOrd="0" parTransId="{66C974BA-5BD8-4D06-B7AA-D160283A4E1D}" sibTransId="{45AB22B8-0F78-4EA0-B84D-F894FA057F69}"/>
    <dgm:cxn modelId="{7BEE239B-46F7-471A-A9D7-0A00A671E368}" srcId="{29880AC8-28CA-47C8-B91D-803D2EEBEB5E}" destId="{62FD015B-3B04-4B68-99BE-1D78FF4AED89}" srcOrd="7" destOrd="0" parTransId="{787A2170-FBA4-4A35-ADC5-75FC6612E461}" sibTransId="{041B2851-C1F0-4EAA-BC14-36E94F5C68FB}"/>
    <dgm:cxn modelId="{1BD71968-279D-47D0-9D99-945D547F05B5}" type="presOf" srcId="{7F905804-4AB4-4662-8D1D-E5989F2E5840}" destId="{C7BA8DA3-AD36-4499-A287-002361A89C43}" srcOrd="0" destOrd="0" presId="urn:microsoft.com/office/officeart/2005/8/layout/cycle3"/>
    <dgm:cxn modelId="{C8A5D647-78E5-476C-8BC6-10A04D41E773}" type="presParOf" srcId="{18C84311-844E-440D-8232-EDEC88096079}" destId="{397F5BA1-5657-4A33-A09C-B1B4569AEC50}" srcOrd="0" destOrd="0" presId="urn:microsoft.com/office/officeart/2005/8/layout/cycle3"/>
    <dgm:cxn modelId="{BD26E62A-BBF8-4541-87D6-C7A1533CC583}" type="presParOf" srcId="{397F5BA1-5657-4A33-A09C-B1B4569AEC50}" destId="{0DC3BEA9-88E6-4F56-98F8-E17D4AB54104}" srcOrd="0" destOrd="0" presId="urn:microsoft.com/office/officeart/2005/8/layout/cycle3"/>
    <dgm:cxn modelId="{F469394E-CFFE-47CD-B2B2-F9AEF45B0BD4}" type="presParOf" srcId="{397F5BA1-5657-4A33-A09C-B1B4569AEC50}" destId="{E09CE649-512A-4B14-86C0-10C330B84CEB}" srcOrd="1" destOrd="0" presId="urn:microsoft.com/office/officeart/2005/8/layout/cycle3"/>
    <dgm:cxn modelId="{A7E181D1-7958-4E12-98AD-998F11F97358}" type="presParOf" srcId="{397F5BA1-5657-4A33-A09C-B1B4569AEC50}" destId="{D1F48E0B-7068-4218-88C6-C8A00CC0AA9A}" srcOrd="2" destOrd="0" presId="urn:microsoft.com/office/officeart/2005/8/layout/cycle3"/>
    <dgm:cxn modelId="{7F1CAD15-FBFB-4CCF-88FA-D833090E8BD6}" type="presParOf" srcId="{397F5BA1-5657-4A33-A09C-B1B4569AEC50}" destId="{CA026A5C-804B-4710-A7A7-E26A1B793D00}" srcOrd="3" destOrd="0" presId="urn:microsoft.com/office/officeart/2005/8/layout/cycle3"/>
    <dgm:cxn modelId="{631BF2AC-2DEF-4F0C-9150-B6EA8852EC40}" type="presParOf" srcId="{397F5BA1-5657-4A33-A09C-B1B4569AEC50}" destId="{C7BA8DA3-AD36-4499-A287-002361A89C43}" srcOrd="4" destOrd="0" presId="urn:microsoft.com/office/officeart/2005/8/layout/cycle3"/>
    <dgm:cxn modelId="{4DEC8305-23D3-4A00-ACD1-4FEADABBFEB1}" type="presParOf" srcId="{397F5BA1-5657-4A33-A09C-B1B4569AEC50}" destId="{687B214E-268C-412C-80B1-61ED8EAFBAD3}" srcOrd="5" destOrd="0" presId="urn:microsoft.com/office/officeart/2005/8/layout/cycle3"/>
    <dgm:cxn modelId="{5E66516B-704E-4980-834C-C395CC7657B0}" type="presParOf" srcId="{397F5BA1-5657-4A33-A09C-B1B4569AEC50}" destId="{B48D0E9D-B7BC-4529-90E6-C83862870F69}" srcOrd="6" destOrd="0" presId="urn:microsoft.com/office/officeart/2005/8/layout/cycle3"/>
    <dgm:cxn modelId="{919ABD4C-04A7-49AB-8197-63DC3C3A1905}" type="presParOf" srcId="{397F5BA1-5657-4A33-A09C-B1B4569AEC50}" destId="{DACB61B0-7B03-46E1-8695-1C68440B79BB}" srcOrd="7" destOrd="0" presId="urn:microsoft.com/office/officeart/2005/8/layout/cycle3"/>
    <dgm:cxn modelId="{569919CE-699F-4EBE-A20D-5DC7E2C194A8}" type="presParOf" srcId="{397F5BA1-5657-4A33-A09C-B1B4569AEC50}" destId="{FEC25B1D-C621-4E8B-8597-22CE044A4A0D}" srcOrd="8" destOrd="0" presId="urn:microsoft.com/office/officeart/2005/8/layout/cycle3"/>
    <dgm:cxn modelId="{B3BBF0FC-9FC0-41D5-BF56-06339317D1CB}" type="presParOf" srcId="{397F5BA1-5657-4A33-A09C-B1B4569AEC50}" destId="{4F4CA813-CC99-4A60-ABC9-40C7C8C090D4}" srcOrd="9" destOrd="0" presId="urn:microsoft.com/office/officeart/2005/8/layout/cycle3"/>
    <dgm:cxn modelId="{01FB7DDA-51CD-43B1-B899-AC8EB24848B5}" type="presParOf" srcId="{397F5BA1-5657-4A33-A09C-B1B4569AEC50}" destId="{79DAC248-8136-4DFA-B426-BD1ACFCFAFC9}" srcOrd="10"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9CE649-512A-4B14-86C0-10C330B84CEB}">
      <dsp:nvSpPr>
        <dsp:cNvPr id="0" name=""/>
        <dsp:cNvSpPr/>
      </dsp:nvSpPr>
      <dsp:spPr>
        <a:xfrm>
          <a:off x="3940884" y="-261137"/>
          <a:ext cx="21627442" cy="21627442"/>
        </a:xfrm>
        <a:prstGeom prst="circularArrow">
          <a:avLst>
            <a:gd name="adj1" fmla="val 5544"/>
            <a:gd name="adj2" fmla="val 330680"/>
            <a:gd name="adj3" fmla="val 14808598"/>
            <a:gd name="adj4" fmla="val 16784321"/>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C3BEA9-88E6-4F56-98F8-E17D4AB54104}">
      <dsp:nvSpPr>
        <dsp:cNvPr id="0" name=""/>
        <dsp:cNvSpPr/>
      </dsp:nvSpPr>
      <dsp:spPr>
        <a:xfrm>
          <a:off x="12096183" y="7433"/>
          <a:ext cx="5316845" cy="2658422"/>
        </a:xfrm>
        <a:prstGeom prst="roundRect">
          <a:avLst/>
        </a:prstGeom>
        <a:solidFill>
          <a:schemeClr val="bg1"/>
        </a:solidFill>
        <a:ln w="28575" cap="flat" cmpd="sng" algn="ctr">
          <a:solidFill>
            <a:srgbClr val="892B7D"/>
          </a:solidFill>
          <a:prstDash val="sysDot"/>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de-DE" sz="3600" kern="1200" dirty="0">
              <a:solidFill>
                <a:schemeClr val="tx1"/>
              </a:solidFill>
              <a:latin typeface="Calibri" panose="020F0502020204030204" pitchFamily="34" charset="0"/>
              <a:ea typeface="Calibri" panose="020F0502020204030204" pitchFamily="34" charset="0"/>
              <a:cs typeface="Calibri" panose="020F0502020204030204" pitchFamily="34" charset="0"/>
            </a:rPr>
            <a:t>Akzeptierende und verstehende Grundhaltung gegenüber dem Klienten</a:t>
          </a:r>
          <a:endParaRPr lang="de-DE" sz="3600" kern="1200" dirty="0">
            <a:solidFill>
              <a:schemeClr val="tx1"/>
            </a:solidFill>
          </a:endParaRPr>
        </a:p>
      </dsp:txBody>
      <dsp:txXfrm>
        <a:off x="12225956" y="137206"/>
        <a:ext cx="5057299" cy="2398876"/>
      </dsp:txXfrm>
    </dsp:sp>
    <dsp:sp modelId="{D1F48E0B-7068-4218-88C6-C8A00CC0AA9A}">
      <dsp:nvSpPr>
        <dsp:cNvPr id="0" name=""/>
        <dsp:cNvSpPr/>
      </dsp:nvSpPr>
      <dsp:spPr>
        <a:xfrm>
          <a:off x="18609997" y="2507181"/>
          <a:ext cx="5316845" cy="2658422"/>
        </a:xfrm>
        <a:prstGeom prst="roundRect">
          <a:avLst/>
        </a:prstGeom>
        <a:solidFill>
          <a:schemeClr val="bg1"/>
        </a:solidFill>
        <a:ln w="28575" cap="flat" cmpd="sng" algn="ctr">
          <a:solidFill>
            <a:srgbClr val="892B7D"/>
          </a:solidFill>
          <a:prstDash val="sysDot"/>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de-DE" sz="3600" kern="1200" dirty="0">
              <a:solidFill>
                <a:schemeClr val="tx1"/>
              </a:solidFill>
              <a:latin typeface="Calibri" panose="020F0502020204030204" pitchFamily="34" charset="0"/>
              <a:ea typeface="Calibri" panose="020F0502020204030204" pitchFamily="34" charset="0"/>
              <a:cs typeface="Calibri" panose="020F0502020204030204" pitchFamily="34" charset="0"/>
            </a:rPr>
            <a:t>Umfassende Vorbereitung und Einbettung der Maßnahme in ein Gesamtkonzept</a:t>
          </a:r>
          <a:endParaRPr lang="de-DE" sz="3600" kern="1200" dirty="0">
            <a:solidFill>
              <a:schemeClr val="tx1"/>
            </a:solidFill>
          </a:endParaRPr>
        </a:p>
      </dsp:txBody>
      <dsp:txXfrm>
        <a:off x="18739770" y="2636954"/>
        <a:ext cx="5057299" cy="2398876"/>
      </dsp:txXfrm>
    </dsp:sp>
    <dsp:sp modelId="{CA026A5C-804B-4710-A7A7-E26A1B793D00}">
      <dsp:nvSpPr>
        <dsp:cNvPr id="0" name=""/>
        <dsp:cNvSpPr/>
      </dsp:nvSpPr>
      <dsp:spPr>
        <a:xfrm>
          <a:off x="20867577" y="6380224"/>
          <a:ext cx="5316845" cy="2658422"/>
        </a:xfrm>
        <a:prstGeom prst="roundRect">
          <a:avLst/>
        </a:prstGeom>
        <a:solidFill>
          <a:schemeClr val="bg1"/>
        </a:solidFill>
        <a:ln w="28575" cap="flat" cmpd="sng" algn="ctr">
          <a:solidFill>
            <a:srgbClr val="892B7D"/>
          </a:solidFill>
          <a:prstDash val="sysDot"/>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de-DE" sz="3600" kern="1200" dirty="0">
              <a:solidFill>
                <a:schemeClr val="tx1"/>
              </a:solidFill>
              <a:latin typeface="Calibri" panose="020F0502020204030204" pitchFamily="34" charset="0"/>
              <a:ea typeface="Calibri" panose="020F0502020204030204" pitchFamily="34" charset="0"/>
              <a:cs typeface="Calibri" panose="020F0502020204030204" pitchFamily="34" charset="0"/>
            </a:rPr>
            <a:t>Ausführlicher </a:t>
          </a:r>
          <a:r>
            <a:rPr lang="de-DE" sz="3600" kern="1200" dirty="0" err="1">
              <a:solidFill>
                <a:schemeClr val="tx1"/>
              </a:solidFill>
              <a:latin typeface="Calibri" panose="020F0502020204030204" pitchFamily="34" charset="0"/>
              <a:ea typeface="Calibri" panose="020F0502020204030204" pitchFamily="34" charset="0"/>
              <a:cs typeface="Calibri" panose="020F0502020204030204" pitchFamily="34" charset="0"/>
            </a:rPr>
            <a:t>Matching</a:t>
          </a:r>
          <a:r>
            <a:rPr lang="de-DE" sz="3600" kern="1200" dirty="0">
              <a:solidFill>
                <a:schemeClr val="tx1"/>
              </a:solidFill>
              <a:latin typeface="Calibri" panose="020F0502020204030204" pitchFamily="34" charset="0"/>
              <a:ea typeface="Calibri" panose="020F0502020204030204" pitchFamily="34" charset="0"/>
              <a:cs typeface="Calibri" panose="020F0502020204030204" pitchFamily="34" charset="0"/>
            </a:rPr>
            <a:t>-Prozess</a:t>
          </a:r>
          <a:endParaRPr lang="de-DE" sz="3600" kern="1200" dirty="0">
            <a:solidFill>
              <a:schemeClr val="tx1"/>
            </a:solidFill>
          </a:endParaRPr>
        </a:p>
      </dsp:txBody>
      <dsp:txXfrm>
        <a:off x="20997350" y="6509997"/>
        <a:ext cx="5057299" cy="2398876"/>
      </dsp:txXfrm>
    </dsp:sp>
    <dsp:sp modelId="{C7BA8DA3-AD36-4499-A287-002361A89C43}">
      <dsp:nvSpPr>
        <dsp:cNvPr id="0" name=""/>
        <dsp:cNvSpPr/>
      </dsp:nvSpPr>
      <dsp:spPr>
        <a:xfrm>
          <a:off x="20867577" y="12080222"/>
          <a:ext cx="5316845" cy="2658422"/>
        </a:xfrm>
        <a:prstGeom prst="roundRect">
          <a:avLst/>
        </a:prstGeom>
        <a:solidFill>
          <a:schemeClr val="bg1"/>
        </a:solidFill>
        <a:ln w="28575" cap="flat" cmpd="sng" algn="ctr">
          <a:solidFill>
            <a:srgbClr val="892B7D"/>
          </a:solidFill>
          <a:prstDash val="sysDot"/>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de-DE" sz="3600" kern="1200" dirty="0">
              <a:solidFill>
                <a:schemeClr val="tx1"/>
              </a:solidFill>
              <a:latin typeface="Calibri" panose="020F0502020204030204" pitchFamily="34" charset="0"/>
              <a:ea typeface="Calibri" panose="020F0502020204030204" pitchFamily="34" charset="0"/>
              <a:cs typeface="Calibri" panose="020F0502020204030204" pitchFamily="34" charset="0"/>
            </a:rPr>
            <a:t>Auf den Einzelfall angepasste </a:t>
          </a:r>
          <a:r>
            <a:rPr lang="de-DE" sz="3600" kern="12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Interventionen und </a:t>
          </a:r>
          <a:r>
            <a:rPr lang="de-DE" sz="3600" kern="1200" dirty="0">
              <a:solidFill>
                <a:schemeClr val="tx1"/>
              </a:solidFill>
              <a:latin typeface="Calibri" panose="020F0502020204030204" pitchFamily="34" charset="0"/>
              <a:ea typeface="Calibri" panose="020F0502020204030204" pitchFamily="34" charset="0"/>
              <a:cs typeface="Calibri" panose="020F0502020204030204" pitchFamily="34" charset="0"/>
            </a:rPr>
            <a:t>Ziele </a:t>
          </a:r>
          <a:endParaRPr lang="de-DE" sz="3600" kern="1200" dirty="0">
            <a:solidFill>
              <a:schemeClr val="tx1"/>
            </a:solidFill>
          </a:endParaRPr>
        </a:p>
      </dsp:txBody>
      <dsp:txXfrm>
        <a:off x="20997350" y="12209995"/>
        <a:ext cx="5057299" cy="2398876"/>
      </dsp:txXfrm>
    </dsp:sp>
    <dsp:sp modelId="{687B214E-268C-412C-80B1-61ED8EAFBAD3}">
      <dsp:nvSpPr>
        <dsp:cNvPr id="0" name=""/>
        <dsp:cNvSpPr/>
      </dsp:nvSpPr>
      <dsp:spPr>
        <a:xfrm>
          <a:off x="17948777" y="15998994"/>
          <a:ext cx="5316845" cy="2658422"/>
        </a:xfrm>
        <a:prstGeom prst="roundRect">
          <a:avLst/>
        </a:prstGeom>
        <a:solidFill>
          <a:schemeClr val="bg1"/>
        </a:solidFill>
        <a:ln w="28575" cap="flat" cmpd="sng" algn="ctr">
          <a:solidFill>
            <a:srgbClr val="892B7D"/>
          </a:solidFill>
          <a:prstDash val="sysDot"/>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de-DE" sz="3600" kern="1200" dirty="0">
              <a:solidFill>
                <a:schemeClr val="tx1"/>
              </a:solidFill>
              <a:latin typeface="Calibri" panose="020F0502020204030204" pitchFamily="34" charset="0"/>
              <a:ea typeface="Calibri" panose="020F0502020204030204" pitchFamily="34" charset="0"/>
              <a:cs typeface="Calibri" panose="020F0502020204030204" pitchFamily="34" charset="0"/>
            </a:rPr>
            <a:t>Nähe durch stabile und kontinuierliche Beziehungsangebote</a:t>
          </a:r>
          <a:endParaRPr lang="de-DE" sz="3600" kern="1200" dirty="0">
            <a:solidFill>
              <a:schemeClr val="tx1"/>
            </a:solidFill>
          </a:endParaRPr>
        </a:p>
      </dsp:txBody>
      <dsp:txXfrm>
        <a:off x="18078550" y="16128767"/>
        <a:ext cx="5057299" cy="2398876"/>
      </dsp:txXfrm>
    </dsp:sp>
    <dsp:sp modelId="{B48D0E9D-B7BC-4529-90E6-C83862870F69}">
      <dsp:nvSpPr>
        <dsp:cNvPr id="0" name=""/>
        <dsp:cNvSpPr/>
      </dsp:nvSpPr>
      <dsp:spPr>
        <a:xfrm>
          <a:off x="12096183" y="18453013"/>
          <a:ext cx="5316845" cy="2658422"/>
        </a:xfrm>
        <a:prstGeom prst="roundRect">
          <a:avLst/>
        </a:prstGeom>
        <a:solidFill>
          <a:schemeClr val="bg1"/>
        </a:solidFill>
        <a:ln w="28575" cap="flat" cmpd="sng" algn="ctr">
          <a:solidFill>
            <a:srgbClr val="892B7D"/>
          </a:solidFill>
          <a:prstDash val="sysDot"/>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de-DE" sz="3600" kern="1200" dirty="0">
              <a:solidFill>
                <a:schemeClr val="tx1"/>
              </a:solidFill>
              <a:latin typeface="Calibri" panose="020F0502020204030204" pitchFamily="34" charset="0"/>
              <a:ea typeface="Calibri" panose="020F0502020204030204" pitchFamily="34" charset="0"/>
              <a:cs typeface="Calibri" panose="020F0502020204030204" pitchFamily="34" charset="0"/>
            </a:rPr>
            <a:t>Gemeinsame Reflexion und Entwicklung alternativer Bewältigungsstrategien </a:t>
          </a:r>
          <a:endParaRPr lang="de-DE" sz="3600" kern="1200" dirty="0">
            <a:solidFill>
              <a:schemeClr val="tx1"/>
            </a:solidFill>
          </a:endParaRPr>
        </a:p>
      </dsp:txBody>
      <dsp:txXfrm>
        <a:off x="12225956" y="18582786"/>
        <a:ext cx="5057299" cy="2398876"/>
      </dsp:txXfrm>
    </dsp:sp>
    <dsp:sp modelId="{DACB61B0-7B03-46E1-8695-1C68440B79BB}">
      <dsp:nvSpPr>
        <dsp:cNvPr id="0" name=""/>
        <dsp:cNvSpPr/>
      </dsp:nvSpPr>
      <dsp:spPr>
        <a:xfrm>
          <a:off x="5982533" y="16037406"/>
          <a:ext cx="5316845" cy="2658422"/>
        </a:xfrm>
        <a:prstGeom prst="roundRect">
          <a:avLst/>
        </a:prstGeom>
        <a:solidFill>
          <a:schemeClr val="bg1"/>
        </a:solidFill>
        <a:ln w="28575" cap="flat" cmpd="sng" algn="ctr">
          <a:solidFill>
            <a:srgbClr val="892B7D"/>
          </a:solidFill>
          <a:prstDash val="sysDot"/>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de-DE" sz="3600" kern="1200" dirty="0">
              <a:solidFill>
                <a:schemeClr val="tx1"/>
              </a:solidFill>
              <a:latin typeface="Calibri" panose="020F0502020204030204" pitchFamily="34" charset="0"/>
              <a:ea typeface="Calibri" panose="020F0502020204030204" pitchFamily="34" charset="0"/>
              <a:cs typeface="Calibri" panose="020F0502020204030204" pitchFamily="34" charset="0"/>
            </a:rPr>
            <a:t>Zusammenarbeit aller Beteiligten im Hilfeprozess</a:t>
          </a:r>
        </a:p>
      </dsp:txBody>
      <dsp:txXfrm>
        <a:off x="6112306" y="16167179"/>
        <a:ext cx="5057299" cy="2398876"/>
      </dsp:txXfrm>
    </dsp:sp>
    <dsp:sp modelId="{FEC25B1D-C621-4E8B-8597-22CE044A4A0D}">
      <dsp:nvSpPr>
        <dsp:cNvPr id="0" name=""/>
        <dsp:cNvSpPr/>
      </dsp:nvSpPr>
      <dsp:spPr>
        <a:xfrm>
          <a:off x="3324788" y="12080222"/>
          <a:ext cx="5316845" cy="2658422"/>
        </a:xfrm>
        <a:prstGeom prst="roundRect">
          <a:avLst/>
        </a:prstGeom>
        <a:solidFill>
          <a:schemeClr val="bg1"/>
        </a:solidFill>
        <a:ln w="28575" cap="flat" cmpd="sng" algn="ctr">
          <a:solidFill>
            <a:srgbClr val="892B7D"/>
          </a:solidFill>
          <a:prstDash val="sysDot"/>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de-DE" sz="3600" kern="1200" dirty="0">
              <a:solidFill>
                <a:schemeClr val="tx1"/>
              </a:solidFill>
              <a:latin typeface="Calibri" panose="020F0502020204030204" pitchFamily="34" charset="0"/>
              <a:ea typeface="Calibri" panose="020F0502020204030204" pitchFamily="34" charset="0"/>
              <a:cs typeface="Calibri" panose="020F0502020204030204" pitchFamily="34" charset="0"/>
            </a:rPr>
            <a:t>Aufbau und Einbindung eines umfangreichen Netzwerkes</a:t>
          </a:r>
          <a:endParaRPr lang="de-DE" sz="3600" kern="1200" dirty="0">
            <a:solidFill>
              <a:schemeClr val="tx1"/>
            </a:solidFill>
          </a:endParaRPr>
        </a:p>
      </dsp:txBody>
      <dsp:txXfrm>
        <a:off x="3454561" y="12209995"/>
        <a:ext cx="5057299" cy="2398876"/>
      </dsp:txXfrm>
    </dsp:sp>
    <dsp:sp modelId="{4F4CA813-CC99-4A60-ABC9-40C7C8C090D4}">
      <dsp:nvSpPr>
        <dsp:cNvPr id="0" name=""/>
        <dsp:cNvSpPr/>
      </dsp:nvSpPr>
      <dsp:spPr>
        <a:xfrm>
          <a:off x="3324788" y="6380224"/>
          <a:ext cx="5316845" cy="2658422"/>
        </a:xfrm>
        <a:prstGeom prst="roundRect">
          <a:avLst/>
        </a:prstGeom>
        <a:solidFill>
          <a:schemeClr val="bg1"/>
        </a:solidFill>
        <a:ln w="28575" cap="flat" cmpd="sng" algn="ctr">
          <a:solidFill>
            <a:srgbClr val="892B7D"/>
          </a:solidFill>
          <a:prstDash val="sysDot"/>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de-DE" sz="3600" kern="1200" dirty="0">
              <a:solidFill>
                <a:schemeClr val="tx1"/>
              </a:solidFill>
              <a:latin typeface="Calibri" panose="020F0502020204030204" pitchFamily="34" charset="0"/>
              <a:ea typeface="Calibri" panose="020F0502020204030204" pitchFamily="34" charset="0"/>
              <a:cs typeface="Calibri" panose="020F0502020204030204" pitchFamily="34" charset="0"/>
            </a:rPr>
            <a:t>Zusätzliche Qualifizierungen, Fachkenntnisse und persönliche Fähigkeiten der Betreuer </a:t>
          </a:r>
        </a:p>
      </dsp:txBody>
      <dsp:txXfrm>
        <a:off x="3454561" y="6509997"/>
        <a:ext cx="5057299" cy="2398876"/>
      </dsp:txXfrm>
    </dsp:sp>
    <dsp:sp modelId="{79DAC248-8136-4DFA-B426-BD1ACFCFAFC9}">
      <dsp:nvSpPr>
        <dsp:cNvPr id="0" name=""/>
        <dsp:cNvSpPr/>
      </dsp:nvSpPr>
      <dsp:spPr>
        <a:xfrm>
          <a:off x="5578410" y="2206428"/>
          <a:ext cx="5316845" cy="2658422"/>
        </a:xfrm>
        <a:prstGeom prst="roundRect">
          <a:avLst/>
        </a:prstGeom>
        <a:solidFill>
          <a:schemeClr val="bg1"/>
        </a:solidFill>
        <a:ln w="28575" cap="flat" cmpd="sng" algn="ctr">
          <a:solidFill>
            <a:srgbClr val="892B7D"/>
          </a:solidFill>
          <a:prstDash val="sysDot"/>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de-DE" sz="3600" kern="1200" dirty="0">
              <a:solidFill>
                <a:schemeClr val="tx1"/>
              </a:solidFill>
              <a:latin typeface="Calibri" panose="020F0502020204030204" pitchFamily="34" charset="0"/>
              <a:ea typeface="Calibri" panose="020F0502020204030204" pitchFamily="34" charset="0"/>
              <a:cs typeface="Calibri" panose="020F0502020204030204" pitchFamily="34" charset="0"/>
            </a:rPr>
            <a:t>Sicherstellung eines stabilen Rahmens seitens des Trägers und kontinuierliche Betreuung</a:t>
          </a:r>
        </a:p>
      </dsp:txBody>
      <dsp:txXfrm>
        <a:off x="5708183" y="2336201"/>
        <a:ext cx="5057299" cy="2398876"/>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4246510" cy="717574"/>
          </a:xfrm>
          <a:prstGeom prst="rect">
            <a:avLst/>
          </a:prstGeom>
        </p:spPr>
        <p:txBody>
          <a:bodyPr vert="horz" lIns="133219" tIns="66610" rIns="133219" bIns="66610" rtlCol="0"/>
          <a:lstStyle>
            <a:lvl1pPr algn="l">
              <a:defRPr sz="1700"/>
            </a:lvl1pPr>
          </a:lstStyle>
          <a:p>
            <a:endParaRPr lang="de-DE"/>
          </a:p>
        </p:txBody>
      </p:sp>
      <p:sp>
        <p:nvSpPr>
          <p:cNvPr id="3" name="Datumsplatzhalter 2"/>
          <p:cNvSpPr>
            <a:spLocks noGrp="1"/>
          </p:cNvSpPr>
          <p:nvPr>
            <p:ph type="dt" idx="1"/>
          </p:nvPr>
        </p:nvSpPr>
        <p:spPr>
          <a:xfrm>
            <a:off x="5550861" y="0"/>
            <a:ext cx="4246510" cy="717574"/>
          </a:xfrm>
          <a:prstGeom prst="rect">
            <a:avLst/>
          </a:prstGeom>
        </p:spPr>
        <p:txBody>
          <a:bodyPr vert="horz" lIns="133219" tIns="66610" rIns="133219" bIns="66610" rtlCol="0"/>
          <a:lstStyle>
            <a:lvl1pPr algn="r">
              <a:defRPr sz="1700"/>
            </a:lvl1pPr>
          </a:lstStyle>
          <a:p>
            <a:fld id="{02B967DA-99EF-45B8-A624-D8775784D4DB}" type="datetimeFigureOut">
              <a:rPr lang="de-DE" smtClean="0"/>
              <a:t>04.08.2020</a:t>
            </a:fld>
            <a:endParaRPr lang="de-DE"/>
          </a:p>
        </p:txBody>
      </p:sp>
      <p:sp>
        <p:nvSpPr>
          <p:cNvPr id="4" name="Folienbildplatzhalter 3"/>
          <p:cNvSpPr>
            <a:spLocks noGrp="1" noRot="1" noChangeAspect="1"/>
          </p:cNvSpPr>
          <p:nvPr>
            <p:ph type="sldImg" idx="2"/>
          </p:nvPr>
        </p:nvSpPr>
        <p:spPr>
          <a:xfrm>
            <a:off x="3192463" y="1787525"/>
            <a:ext cx="3414712" cy="4826000"/>
          </a:xfrm>
          <a:prstGeom prst="rect">
            <a:avLst/>
          </a:prstGeom>
          <a:noFill/>
          <a:ln w="12700">
            <a:solidFill>
              <a:prstClr val="black"/>
            </a:solidFill>
          </a:ln>
        </p:spPr>
        <p:txBody>
          <a:bodyPr vert="horz" lIns="133219" tIns="66610" rIns="133219" bIns="66610" rtlCol="0" anchor="ctr"/>
          <a:lstStyle/>
          <a:p>
            <a:endParaRPr lang="de-DE"/>
          </a:p>
        </p:txBody>
      </p:sp>
      <p:sp>
        <p:nvSpPr>
          <p:cNvPr id="5" name="Notizenplatzhalter 4"/>
          <p:cNvSpPr>
            <a:spLocks noGrp="1"/>
          </p:cNvSpPr>
          <p:nvPr>
            <p:ph type="body" sz="quarter" idx="3"/>
          </p:nvPr>
        </p:nvSpPr>
        <p:spPr>
          <a:xfrm>
            <a:off x="979964" y="6882738"/>
            <a:ext cx="7839710" cy="5631329"/>
          </a:xfrm>
          <a:prstGeom prst="rect">
            <a:avLst/>
          </a:prstGeom>
        </p:spPr>
        <p:txBody>
          <a:bodyPr vert="horz" lIns="133219" tIns="66610" rIns="133219" bIns="6661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13584218"/>
            <a:ext cx="4246510" cy="717572"/>
          </a:xfrm>
          <a:prstGeom prst="rect">
            <a:avLst/>
          </a:prstGeom>
        </p:spPr>
        <p:txBody>
          <a:bodyPr vert="horz" lIns="133219" tIns="66610" rIns="133219" bIns="66610" rtlCol="0" anchor="b"/>
          <a:lstStyle>
            <a:lvl1pPr algn="l">
              <a:defRPr sz="1700"/>
            </a:lvl1pPr>
          </a:lstStyle>
          <a:p>
            <a:endParaRPr lang="de-DE"/>
          </a:p>
        </p:txBody>
      </p:sp>
      <p:sp>
        <p:nvSpPr>
          <p:cNvPr id="7" name="Foliennummernplatzhalter 6"/>
          <p:cNvSpPr>
            <a:spLocks noGrp="1"/>
          </p:cNvSpPr>
          <p:nvPr>
            <p:ph type="sldNum" sz="quarter" idx="5"/>
          </p:nvPr>
        </p:nvSpPr>
        <p:spPr>
          <a:xfrm>
            <a:off x="5550861" y="13584218"/>
            <a:ext cx="4246510" cy="717572"/>
          </a:xfrm>
          <a:prstGeom prst="rect">
            <a:avLst/>
          </a:prstGeom>
        </p:spPr>
        <p:txBody>
          <a:bodyPr vert="horz" lIns="133219" tIns="66610" rIns="133219" bIns="66610" rtlCol="0" anchor="b"/>
          <a:lstStyle>
            <a:lvl1pPr algn="r">
              <a:defRPr sz="1700"/>
            </a:lvl1pPr>
          </a:lstStyle>
          <a:p>
            <a:fld id="{B0AA504C-D7F3-41CA-9A17-6AB1526E6361}" type="slidenum">
              <a:rPr lang="de-DE" smtClean="0"/>
              <a:t>‹Nr.›</a:t>
            </a:fld>
            <a:endParaRPr lang="de-DE"/>
          </a:p>
        </p:txBody>
      </p:sp>
    </p:spTree>
    <p:extLst>
      <p:ext uri="{BB962C8B-B14F-4D97-AF65-F5344CB8AC3E}">
        <p14:creationId xmlns:p14="http://schemas.microsoft.com/office/powerpoint/2010/main" val="2826486275"/>
      </p:ext>
    </p:extLst>
  </p:cSld>
  <p:clrMap bg1="lt1" tx1="dk1" bg2="lt2" tx2="dk2" accent1="accent1" accent2="accent2" accent3="accent3" accent4="accent4" accent5="accent5" accent6="accent6" hlink="hlink" folHlink="folHlink"/>
  <p:notesStyle>
    <a:lvl1pPr marL="0" algn="l" defTabSz="3986052" rtl="0" eaLnBrk="1" latinLnBrk="0" hangingPunct="1">
      <a:defRPr sz="5231" kern="1200">
        <a:solidFill>
          <a:schemeClr val="tx1"/>
        </a:solidFill>
        <a:latin typeface="+mn-lt"/>
        <a:ea typeface="+mn-ea"/>
        <a:cs typeface="+mn-cs"/>
      </a:defRPr>
    </a:lvl1pPr>
    <a:lvl2pPr marL="1993026" algn="l" defTabSz="3986052" rtl="0" eaLnBrk="1" latinLnBrk="0" hangingPunct="1">
      <a:defRPr sz="5231" kern="1200">
        <a:solidFill>
          <a:schemeClr val="tx1"/>
        </a:solidFill>
        <a:latin typeface="+mn-lt"/>
        <a:ea typeface="+mn-ea"/>
        <a:cs typeface="+mn-cs"/>
      </a:defRPr>
    </a:lvl2pPr>
    <a:lvl3pPr marL="3986052" algn="l" defTabSz="3986052" rtl="0" eaLnBrk="1" latinLnBrk="0" hangingPunct="1">
      <a:defRPr sz="5231" kern="1200">
        <a:solidFill>
          <a:schemeClr val="tx1"/>
        </a:solidFill>
        <a:latin typeface="+mn-lt"/>
        <a:ea typeface="+mn-ea"/>
        <a:cs typeface="+mn-cs"/>
      </a:defRPr>
    </a:lvl3pPr>
    <a:lvl4pPr marL="5979079" algn="l" defTabSz="3986052" rtl="0" eaLnBrk="1" latinLnBrk="0" hangingPunct="1">
      <a:defRPr sz="5231" kern="1200">
        <a:solidFill>
          <a:schemeClr val="tx1"/>
        </a:solidFill>
        <a:latin typeface="+mn-lt"/>
        <a:ea typeface="+mn-ea"/>
        <a:cs typeface="+mn-cs"/>
      </a:defRPr>
    </a:lvl4pPr>
    <a:lvl5pPr marL="7972105" algn="l" defTabSz="3986052" rtl="0" eaLnBrk="1" latinLnBrk="0" hangingPunct="1">
      <a:defRPr sz="5231" kern="1200">
        <a:solidFill>
          <a:schemeClr val="tx1"/>
        </a:solidFill>
        <a:latin typeface="+mn-lt"/>
        <a:ea typeface="+mn-ea"/>
        <a:cs typeface="+mn-cs"/>
      </a:defRPr>
    </a:lvl5pPr>
    <a:lvl6pPr marL="9965131" algn="l" defTabSz="3986052" rtl="0" eaLnBrk="1" latinLnBrk="0" hangingPunct="1">
      <a:defRPr sz="5231" kern="1200">
        <a:solidFill>
          <a:schemeClr val="tx1"/>
        </a:solidFill>
        <a:latin typeface="+mn-lt"/>
        <a:ea typeface="+mn-ea"/>
        <a:cs typeface="+mn-cs"/>
      </a:defRPr>
    </a:lvl6pPr>
    <a:lvl7pPr marL="11958157" algn="l" defTabSz="3986052" rtl="0" eaLnBrk="1" latinLnBrk="0" hangingPunct="1">
      <a:defRPr sz="5231" kern="1200">
        <a:solidFill>
          <a:schemeClr val="tx1"/>
        </a:solidFill>
        <a:latin typeface="+mn-lt"/>
        <a:ea typeface="+mn-ea"/>
        <a:cs typeface="+mn-cs"/>
      </a:defRPr>
    </a:lvl7pPr>
    <a:lvl8pPr marL="13951184" algn="l" defTabSz="3986052" rtl="0" eaLnBrk="1" latinLnBrk="0" hangingPunct="1">
      <a:defRPr sz="5231" kern="1200">
        <a:solidFill>
          <a:schemeClr val="tx1"/>
        </a:solidFill>
        <a:latin typeface="+mn-lt"/>
        <a:ea typeface="+mn-ea"/>
        <a:cs typeface="+mn-cs"/>
      </a:defRPr>
    </a:lvl8pPr>
    <a:lvl9pPr marL="15944210" algn="l" defTabSz="3986052" rtl="0" eaLnBrk="1" latinLnBrk="0" hangingPunct="1">
      <a:defRPr sz="523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0AA504C-D7F3-41CA-9A17-6AB1526E6361}" type="slidenum">
              <a:rPr lang="de-DE" smtClean="0"/>
              <a:t>1</a:t>
            </a:fld>
            <a:endParaRPr lang="de-DE"/>
          </a:p>
        </p:txBody>
      </p:sp>
    </p:spTree>
    <p:extLst>
      <p:ext uri="{BB962C8B-B14F-4D97-AF65-F5344CB8AC3E}">
        <p14:creationId xmlns:p14="http://schemas.microsoft.com/office/powerpoint/2010/main" val="224646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132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Grafik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2329164" y="734095"/>
            <a:ext cx="5602303" cy="3999269"/>
          </a:xfrm>
          <a:prstGeom prst="rect">
            <a:avLst/>
          </a:prstGeom>
        </p:spPr>
      </p:pic>
      <p:pic>
        <p:nvPicPr>
          <p:cNvPr id="8" name="Grafik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230652" y="39293281"/>
            <a:ext cx="11098512" cy="2771692"/>
          </a:xfrm>
          <a:prstGeom prst="rect">
            <a:avLst/>
          </a:prstGeom>
        </p:spPr>
      </p:pic>
      <p:sp>
        <p:nvSpPr>
          <p:cNvPr id="12" name="Rechteck 11"/>
          <p:cNvSpPr/>
          <p:nvPr userDrawn="1"/>
        </p:nvSpPr>
        <p:spPr>
          <a:xfrm>
            <a:off x="537883" y="430305"/>
            <a:ext cx="29153223" cy="38566166"/>
          </a:xfrm>
          <a:prstGeom prst="rect">
            <a:avLst/>
          </a:prstGeom>
          <a:noFill/>
          <a:ln w="12700">
            <a:solidFill>
              <a:srgbClr val="892B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8017693" y="39415104"/>
            <a:ext cx="10354231" cy="2528047"/>
          </a:xfrm>
          <a:prstGeom prst="rect">
            <a:avLst/>
          </a:prstGeom>
        </p:spPr>
      </p:pic>
    </p:spTree>
    <p:extLst>
      <p:ext uri="{BB962C8B-B14F-4D97-AF65-F5344CB8AC3E}">
        <p14:creationId xmlns:p14="http://schemas.microsoft.com/office/powerpoint/2010/main" val="3024965799"/>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6787666" y="6046330"/>
            <a:ext cx="2686505" cy="1015663"/>
          </a:xfrm>
          <a:prstGeom prst="rect">
            <a:avLst/>
          </a:prstGeom>
        </p:spPr>
        <p:txBody>
          <a:bodyPr wrap="none">
            <a:spAutoFit/>
          </a:bodyPr>
          <a:lstStyle/>
          <a:p>
            <a:r>
              <a:rPr lang="de-DE" sz="6000" b="1" dirty="0">
                <a:solidFill>
                  <a:schemeClr val="bg1"/>
                </a:solidFill>
              </a:rPr>
              <a:t>Anfrage</a:t>
            </a:r>
            <a:endParaRPr lang="de-DE" sz="4400" b="1" dirty="0">
              <a:solidFill>
                <a:schemeClr val="bg1"/>
              </a:solidFill>
            </a:endParaRPr>
          </a:p>
        </p:txBody>
      </p:sp>
      <p:sp>
        <p:nvSpPr>
          <p:cNvPr id="27" name="Rechteck 26"/>
          <p:cNvSpPr/>
          <p:nvPr/>
        </p:nvSpPr>
        <p:spPr>
          <a:xfrm>
            <a:off x="21095336" y="6041591"/>
            <a:ext cx="2067425" cy="1015663"/>
          </a:xfrm>
          <a:prstGeom prst="rect">
            <a:avLst/>
          </a:prstGeom>
        </p:spPr>
        <p:txBody>
          <a:bodyPr wrap="none">
            <a:spAutoFit/>
          </a:bodyPr>
          <a:lstStyle/>
          <a:p>
            <a:r>
              <a:rPr lang="de-DE" sz="6000" b="1" dirty="0">
                <a:solidFill>
                  <a:schemeClr val="bg1"/>
                </a:solidFill>
              </a:rPr>
              <a:t>Team </a:t>
            </a:r>
            <a:endParaRPr lang="de-DE" sz="4400" b="1" dirty="0">
              <a:solidFill>
                <a:schemeClr val="bg1"/>
              </a:solidFill>
            </a:endParaRPr>
          </a:p>
        </p:txBody>
      </p:sp>
      <p:sp>
        <p:nvSpPr>
          <p:cNvPr id="2" name="Textfeld 1"/>
          <p:cNvSpPr txBox="1"/>
          <p:nvPr/>
        </p:nvSpPr>
        <p:spPr>
          <a:xfrm>
            <a:off x="2831169" y="4648050"/>
            <a:ext cx="24867531" cy="3416320"/>
          </a:xfrm>
          <a:prstGeom prst="rect">
            <a:avLst/>
          </a:prstGeom>
          <a:noFill/>
        </p:spPr>
        <p:txBody>
          <a:bodyPr wrap="square" rtlCol="0">
            <a:spAutoFit/>
          </a:bodyPr>
          <a:lstStyle/>
          <a:p>
            <a:pPr algn="ctr"/>
            <a:r>
              <a:rPr lang="de-DE" sz="9600" b="1" dirty="0">
                <a:solidFill>
                  <a:srgbClr val="006DAB"/>
                </a:solidFill>
              </a:rPr>
              <a:t>„Systemsprenger“ in den Hilfen zur Erziehung</a:t>
            </a:r>
          </a:p>
          <a:p>
            <a:pPr algn="ctr"/>
            <a:r>
              <a:rPr lang="de-DE" sz="6000" dirty="0">
                <a:solidFill>
                  <a:srgbClr val="006DAB"/>
                </a:solidFill>
              </a:rPr>
              <a:t>Ein Überblick und Vergleich von Individualpädagogischen Inlandsmaßnahmen nach §35 SGB VIII innerhalb der Fachverbände AIM und </a:t>
            </a:r>
            <a:r>
              <a:rPr lang="de-DE" sz="6000" dirty="0" err="1">
                <a:solidFill>
                  <a:srgbClr val="006DAB"/>
                </a:solidFill>
              </a:rPr>
              <a:t>be</a:t>
            </a:r>
            <a:endParaRPr lang="de-DE" sz="6000" dirty="0">
              <a:solidFill>
                <a:srgbClr val="006DAB"/>
              </a:solidFill>
            </a:endParaRPr>
          </a:p>
        </p:txBody>
      </p:sp>
      <p:sp>
        <p:nvSpPr>
          <p:cNvPr id="29" name="Rechteck 28"/>
          <p:cNvSpPr/>
          <p:nvPr/>
        </p:nvSpPr>
        <p:spPr>
          <a:xfrm>
            <a:off x="14762271" y="8611223"/>
            <a:ext cx="6143673" cy="538609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de-DE" sz="34400" b="1" cap="all" dirty="0">
                <a:ln w="0"/>
                <a:solidFill>
                  <a:srgbClr val="892B7D"/>
                </a:solidFill>
                <a:effectLst>
                  <a:reflection blurRad="12700" stA="50000" endPos="50000" dist="5000" dir="5400000" sy="-100000" rotWithShape="0"/>
                </a:effectLst>
              </a:rPr>
              <a:t>?</a:t>
            </a:r>
            <a:endParaRPr lang="de-DE" sz="5400" b="1" cap="all" dirty="0">
              <a:ln w="0"/>
              <a:solidFill>
                <a:srgbClr val="892B7D"/>
              </a:solidFill>
              <a:effectLst>
                <a:reflection blurRad="12700" stA="50000" endPos="50000" dist="5000" dir="5400000" sy="-100000" rotWithShape="0"/>
              </a:effectLst>
            </a:endParaRPr>
          </a:p>
        </p:txBody>
      </p:sp>
      <p:sp>
        <p:nvSpPr>
          <p:cNvPr id="3" name="Textfeld 2"/>
          <p:cNvSpPr txBox="1"/>
          <p:nvPr/>
        </p:nvSpPr>
        <p:spPr>
          <a:xfrm>
            <a:off x="19336015" y="8914979"/>
            <a:ext cx="9975585" cy="9479518"/>
          </a:xfrm>
          <a:prstGeom prst="rect">
            <a:avLst/>
          </a:prstGeom>
          <a:noFill/>
        </p:spPr>
        <p:txBody>
          <a:bodyPr wrap="square" rtlCol="0">
            <a:spAutoFit/>
          </a:bodyPr>
          <a:lstStyle/>
          <a:p>
            <a:pPr>
              <a:spcAft>
                <a:spcPts val="1200"/>
              </a:spcAft>
            </a:pPr>
            <a:r>
              <a:rPr lang="de-DE" sz="4800" dirty="0">
                <a:solidFill>
                  <a:srgbClr val="892B7D"/>
                </a:solidFill>
              </a:rPr>
              <a:t>Um diese Fragen geht es:</a:t>
            </a:r>
          </a:p>
          <a:p>
            <a:pPr>
              <a:buClr>
                <a:srgbClr val="006DAB"/>
              </a:buClr>
            </a:pPr>
            <a:r>
              <a:rPr lang="de-DE" sz="4400" dirty="0" smtClean="0"/>
              <a:t>Welche </a:t>
            </a:r>
            <a:r>
              <a:rPr lang="de-DE" sz="4400" dirty="0"/>
              <a:t>individualpädagogischen Angebote (§ 35 SGB VIII) gibt es </a:t>
            </a:r>
            <a:r>
              <a:rPr lang="de-DE" sz="4400" dirty="0" smtClean="0"/>
              <a:t>und </a:t>
            </a:r>
            <a:r>
              <a:rPr lang="de-DE" sz="4400" dirty="0"/>
              <a:t>welche hilfreichen Ansätze lassen sich innerhalb der Konzepte </a:t>
            </a:r>
            <a:r>
              <a:rPr lang="de-DE" sz="4400" dirty="0" smtClean="0"/>
              <a:t>für den Umgang mit sogenannten </a:t>
            </a:r>
            <a:r>
              <a:rPr lang="de-DE" sz="4400" i="1" dirty="0" smtClean="0"/>
              <a:t>„Systemsprengern“ </a:t>
            </a:r>
            <a:r>
              <a:rPr lang="de-DE" sz="4400" dirty="0" smtClean="0"/>
              <a:t>wiederfinden</a:t>
            </a:r>
            <a:r>
              <a:rPr lang="de-DE" sz="4400" dirty="0"/>
              <a:t>?</a:t>
            </a:r>
          </a:p>
          <a:p>
            <a:pPr>
              <a:spcAft>
                <a:spcPts val="600"/>
              </a:spcAft>
              <a:buClr>
                <a:srgbClr val="006DAB"/>
              </a:buClr>
            </a:pPr>
            <a:endParaRPr lang="de-DE" sz="4400" dirty="0"/>
          </a:p>
          <a:p>
            <a:pPr>
              <a:spcAft>
                <a:spcPts val="1200"/>
              </a:spcAft>
              <a:buClr>
                <a:srgbClr val="006DAB"/>
              </a:buClr>
            </a:pPr>
            <a:r>
              <a:rPr lang="de-DE" sz="4800" dirty="0">
                <a:solidFill>
                  <a:srgbClr val="892B7D"/>
                </a:solidFill>
              </a:rPr>
              <a:t>Gefragt </a:t>
            </a:r>
            <a:r>
              <a:rPr lang="de-DE" sz="4800" dirty="0" smtClean="0">
                <a:solidFill>
                  <a:srgbClr val="892B7D"/>
                </a:solidFill>
              </a:rPr>
              <a:t>haben: </a:t>
            </a:r>
            <a:endParaRPr lang="de-DE" sz="4800" dirty="0">
              <a:solidFill>
                <a:srgbClr val="892B7D"/>
              </a:solidFill>
            </a:endParaRPr>
          </a:p>
          <a:p>
            <a:pPr marL="571500" indent="-571500">
              <a:buClr>
                <a:srgbClr val="006DAB"/>
              </a:buClr>
              <a:buFont typeface="Wingdings" panose="05000000000000000000" pitchFamily="2" charset="2"/>
              <a:buChar char="ü"/>
            </a:pPr>
            <a:r>
              <a:rPr lang="de-DE" sz="4400" dirty="0"/>
              <a:t>Praxisvertreter und -</a:t>
            </a:r>
            <a:r>
              <a:rPr lang="de-DE" sz="4400" dirty="0" err="1"/>
              <a:t>vertreterinnen</a:t>
            </a:r>
            <a:r>
              <a:rPr lang="de-DE" sz="4400" dirty="0"/>
              <a:t> aus dem Transferforum Heimerziehung</a:t>
            </a:r>
          </a:p>
          <a:p>
            <a:pPr>
              <a:spcAft>
                <a:spcPts val="600"/>
              </a:spcAft>
              <a:buClr>
                <a:srgbClr val="006DAB"/>
              </a:buClr>
            </a:pPr>
            <a:endParaRPr lang="de-DE" sz="4400" dirty="0"/>
          </a:p>
          <a:p>
            <a:pPr marL="571500" indent="-571500">
              <a:spcAft>
                <a:spcPts val="600"/>
              </a:spcAft>
              <a:buClr>
                <a:srgbClr val="006DAB"/>
              </a:buClr>
              <a:buFont typeface="Wingdings" panose="05000000000000000000" pitchFamily="2" charset="2"/>
              <a:buChar char="§"/>
            </a:pPr>
            <a:endParaRPr lang="de-DE" sz="4400" dirty="0"/>
          </a:p>
        </p:txBody>
      </p:sp>
      <p:sp>
        <p:nvSpPr>
          <p:cNvPr id="7" name="Runde Klammer links/rechts 6"/>
          <p:cNvSpPr/>
          <p:nvPr/>
        </p:nvSpPr>
        <p:spPr>
          <a:xfrm>
            <a:off x="1514218" y="8467541"/>
            <a:ext cx="14843381" cy="6902808"/>
          </a:xfrm>
          <a:prstGeom prst="bracketPair">
            <a:avLst/>
          </a:prstGeom>
          <a:ln w="38100">
            <a:solidFill>
              <a:srgbClr val="006DAB"/>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1200"/>
              </a:spcAft>
            </a:pPr>
            <a:r>
              <a:rPr lang="de-DE" sz="4800" dirty="0">
                <a:solidFill>
                  <a:srgbClr val="892B7D"/>
                </a:solidFill>
                <a:latin typeface="Calibri" panose="020F0502020204030204" pitchFamily="34" charset="0"/>
                <a:ea typeface="Times New Roman" panose="02020603050405020304" pitchFamily="18" charset="0"/>
              </a:rPr>
              <a:t>Unter „Systemsprenger“ versteht man…</a:t>
            </a:r>
          </a:p>
          <a:p>
            <a:pPr algn="ctr">
              <a:spcAft>
                <a:spcPts val="600"/>
              </a:spcAft>
            </a:pPr>
            <a:r>
              <a:rPr lang="de-DE" sz="4400" dirty="0"/>
              <a:t>ein komplexes Phänomen, welches sich aus einer Kombination von Multiproblembelastungen und schwierigen Kontextbedingungen heraus entwickelt. Betroffene Kinder und Jugendliche „sprengen“ Erziehungshilfemaßnahmen und andere Gesellschaftssysteme vor allem durch massive Verhaltensstörungen und erleben infolgedessen mehrere Einrichtungswechsel und Abbrüche.</a:t>
            </a:r>
          </a:p>
        </p:txBody>
      </p:sp>
      <p:sp>
        <p:nvSpPr>
          <p:cNvPr id="39" name="Textfeld 38"/>
          <p:cNvSpPr txBox="1"/>
          <p:nvPr/>
        </p:nvSpPr>
        <p:spPr>
          <a:xfrm>
            <a:off x="13341451" y="15917202"/>
            <a:ext cx="4887633" cy="1323439"/>
          </a:xfrm>
          <a:prstGeom prst="rect">
            <a:avLst/>
          </a:prstGeom>
          <a:noFill/>
        </p:spPr>
        <p:txBody>
          <a:bodyPr wrap="square" rtlCol="0">
            <a:spAutoFit/>
          </a:bodyPr>
          <a:lstStyle/>
          <a:p>
            <a:r>
              <a:rPr lang="de-DE" sz="8000" b="1" dirty="0">
                <a:solidFill>
                  <a:srgbClr val="892B7D"/>
                </a:solidFill>
              </a:rPr>
              <a:t>Ergebnisse</a:t>
            </a:r>
            <a:endParaRPr lang="de-DE" sz="7200" b="1" dirty="0">
              <a:solidFill>
                <a:srgbClr val="892B7D"/>
              </a:solidFill>
            </a:endParaRPr>
          </a:p>
        </p:txBody>
      </p:sp>
      <p:graphicFrame>
        <p:nvGraphicFramePr>
          <p:cNvPr id="15" name="Diagramm 14"/>
          <p:cNvGraphicFramePr/>
          <p:nvPr>
            <p:extLst>
              <p:ext uri="{D42A27DB-BD31-4B8C-83A1-F6EECF244321}">
                <p14:modId xmlns:p14="http://schemas.microsoft.com/office/powerpoint/2010/main" val="4243015595"/>
              </p:ext>
            </p:extLst>
          </p:nvPr>
        </p:nvGraphicFramePr>
        <p:xfrm>
          <a:off x="1030662" y="17719807"/>
          <a:ext cx="29509212" cy="211188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Textfeld 15"/>
          <p:cNvSpPr txBox="1"/>
          <p:nvPr/>
        </p:nvSpPr>
        <p:spPr>
          <a:xfrm>
            <a:off x="10650468" y="25802560"/>
            <a:ext cx="11131437" cy="2308324"/>
          </a:xfrm>
          <a:prstGeom prst="rect">
            <a:avLst/>
          </a:prstGeom>
          <a:noFill/>
        </p:spPr>
        <p:txBody>
          <a:bodyPr wrap="square" rtlCol="0">
            <a:spAutoFit/>
          </a:bodyPr>
          <a:lstStyle/>
          <a:p>
            <a:pPr algn="ctr"/>
            <a:r>
              <a:rPr lang="de-DE" sz="7200" b="1" dirty="0">
                <a:solidFill>
                  <a:srgbClr val="006DAB"/>
                </a:solidFill>
              </a:rPr>
              <a:t>Ansätze zur Gestaltung erfolgreicher Hilfeprozesse  </a:t>
            </a:r>
          </a:p>
        </p:txBody>
      </p:sp>
      <p:sp>
        <p:nvSpPr>
          <p:cNvPr id="30" name="Runde Klammer links/rechts 29"/>
          <p:cNvSpPr/>
          <p:nvPr/>
        </p:nvSpPr>
        <p:spPr>
          <a:xfrm>
            <a:off x="11337038" y="28590050"/>
            <a:ext cx="9758298" cy="3496158"/>
          </a:xfrm>
          <a:prstGeom prst="bracketPair">
            <a:avLst/>
          </a:prstGeom>
          <a:ln w="38100">
            <a:solidFill>
              <a:srgbClr val="006DAB"/>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15000"/>
              </a:lnSpc>
              <a:spcBef>
                <a:spcPts val="600"/>
              </a:spcBef>
              <a:spcAft>
                <a:spcPts val="600"/>
              </a:spcAft>
              <a:buClr>
                <a:srgbClr val="892B7D"/>
              </a:buClr>
            </a:pPr>
            <a:r>
              <a:rPr lang="de-DE" sz="4400" dirty="0"/>
              <a:t>Angebote, die </a:t>
            </a:r>
            <a:r>
              <a:rPr lang="de-DE" sz="4400" b="1" dirty="0">
                <a:solidFill>
                  <a:srgbClr val="892B7D"/>
                </a:solidFill>
              </a:rPr>
              <a:t>flexibel</a:t>
            </a:r>
            <a:r>
              <a:rPr lang="de-DE" sz="4400" dirty="0"/>
              <a:t>,</a:t>
            </a:r>
            <a:r>
              <a:rPr lang="de-DE" sz="4400" b="1" dirty="0">
                <a:solidFill>
                  <a:srgbClr val="892B7D"/>
                </a:solidFill>
              </a:rPr>
              <a:t> individuell</a:t>
            </a:r>
            <a:r>
              <a:rPr lang="de-DE" sz="4400" dirty="0"/>
              <a:t>,</a:t>
            </a:r>
            <a:r>
              <a:rPr lang="de-DE" sz="4400" b="1" dirty="0">
                <a:solidFill>
                  <a:srgbClr val="892B7D"/>
                </a:solidFill>
              </a:rPr>
              <a:t> passgenau</a:t>
            </a:r>
            <a:r>
              <a:rPr lang="de-DE" sz="4400" dirty="0"/>
              <a:t> und </a:t>
            </a:r>
            <a:r>
              <a:rPr lang="de-DE" sz="4400" b="1" dirty="0">
                <a:solidFill>
                  <a:srgbClr val="892B7D"/>
                </a:solidFill>
              </a:rPr>
              <a:t>nach dem Bedarf des Einzelfalls </a:t>
            </a:r>
            <a:r>
              <a:rPr lang="de-DE" sz="4400" dirty="0"/>
              <a:t>konzipiert sind, machen einen gelingenden Hilfeprozess aus.</a:t>
            </a:r>
          </a:p>
        </p:txBody>
      </p:sp>
    </p:spTree>
    <p:extLst>
      <p:ext uri="{BB962C8B-B14F-4D97-AF65-F5344CB8AC3E}">
        <p14:creationId xmlns:p14="http://schemas.microsoft.com/office/powerpoint/2010/main" val="873216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318238" y="31371206"/>
            <a:ext cx="12263908" cy="7078861"/>
          </a:xfrm>
          <a:prstGeom prst="rect">
            <a:avLst/>
          </a:prstGeom>
          <a:noFill/>
        </p:spPr>
        <p:txBody>
          <a:bodyPr wrap="square" rtlCol="0">
            <a:spAutoFit/>
          </a:bodyPr>
          <a:lstStyle/>
          <a:p>
            <a:pPr>
              <a:spcAft>
                <a:spcPts val="1200"/>
              </a:spcAft>
            </a:pPr>
            <a:r>
              <a:rPr lang="de-DE" sz="4800" dirty="0">
                <a:solidFill>
                  <a:srgbClr val="892B7D"/>
                </a:solidFill>
              </a:rPr>
              <a:t>Weiterführende Fragen:</a:t>
            </a:r>
          </a:p>
          <a:p>
            <a:pPr marL="571500" indent="-571500">
              <a:buClr>
                <a:srgbClr val="006DAB"/>
              </a:buClr>
              <a:buFont typeface="Wingdings" panose="05000000000000000000" pitchFamily="2" charset="2"/>
              <a:buChar char="§"/>
            </a:pPr>
            <a:r>
              <a:rPr lang="de-DE" sz="4400" dirty="0"/>
              <a:t>Warum gibt es trotz erwiesener </a:t>
            </a:r>
            <a:r>
              <a:rPr lang="de-DE" sz="4400" dirty="0" smtClean="0"/>
              <a:t>Wirkung wenige bzw</a:t>
            </a:r>
            <a:r>
              <a:rPr lang="de-DE" sz="4400" dirty="0"/>
              <a:t>. keine bundesweite und </a:t>
            </a:r>
            <a:r>
              <a:rPr lang="de-DE" sz="4400" dirty="0" smtClean="0"/>
              <a:t>flächendeckende  </a:t>
            </a:r>
            <a:r>
              <a:rPr lang="de-DE" sz="4400" dirty="0"/>
              <a:t>Verteilung von </a:t>
            </a:r>
            <a:r>
              <a:rPr lang="de-DE" sz="4400" dirty="0" smtClean="0"/>
              <a:t>individualpädagogischen </a:t>
            </a:r>
            <a:r>
              <a:rPr lang="de-DE" sz="4400" dirty="0"/>
              <a:t>Maßnahmen? </a:t>
            </a:r>
          </a:p>
          <a:p>
            <a:pPr marL="571500" indent="-571500">
              <a:buClr>
                <a:srgbClr val="006DAB"/>
              </a:buClr>
              <a:buFont typeface="Wingdings" panose="05000000000000000000" pitchFamily="2" charset="2"/>
              <a:buChar char="§"/>
            </a:pPr>
            <a:r>
              <a:rPr lang="de-DE" sz="4400" dirty="0"/>
              <a:t>Wie lässt sich </a:t>
            </a:r>
            <a:r>
              <a:rPr lang="de-DE" sz="4400" dirty="0" smtClean="0"/>
              <a:t>die Verbreitung der Konzepte umsetzen</a:t>
            </a:r>
            <a:r>
              <a:rPr lang="de-DE" sz="4400" dirty="0"/>
              <a:t>?</a:t>
            </a:r>
          </a:p>
          <a:p>
            <a:pPr marL="571500" indent="-571500">
              <a:buClr>
                <a:srgbClr val="006DAB"/>
              </a:buClr>
              <a:buFont typeface="Wingdings" panose="05000000000000000000" pitchFamily="2" charset="2"/>
              <a:buChar char="§"/>
            </a:pPr>
            <a:r>
              <a:rPr lang="de-DE" sz="4400" dirty="0"/>
              <a:t>Wie lassen sich veraltete Denk- und Handlungsansätze in der Kinder- und Jugendhilfe überdenken und innovative Hilfen etablieren?</a:t>
            </a:r>
          </a:p>
        </p:txBody>
      </p:sp>
      <p:sp>
        <p:nvSpPr>
          <p:cNvPr id="3" name="Runde Klammer links/rechts 2"/>
          <p:cNvSpPr/>
          <p:nvPr/>
        </p:nvSpPr>
        <p:spPr>
          <a:xfrm>
            <a:off x="13922256" y="32274031"/>
            <a:ext cx="15093938" cy="6515002"/>
          </a:xfrm>
          <a:prstGeom prst="bracketPair">
            <a:avLst/>
          </a:prstGeom>
          <a:ln w="38100">
            <a:solidFill>
              <a:srgbClr val="006DAB"/>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1200"/>
              </a:spcAft>
            </a:pPr>
            <a:r>
              <a:rPr lang="de-DE" sz="4800" dirty="0">
                <a:solidFill>
                  <a:srgbClr val="892B7D"/>
                </a:solidFill>
                <a:latin typeface="Calibri" panose="020F0502020204030204" pitchFamily="34" charset="0"/>
                <a:ea typeface="Times New Roman" panose="02020603050405020304" pitchFamily="18" charset="0"/>
              </a:rPr>
              <a:t>Wer, wie, wann?</a:t>
            </a:r>
          </a:p>
          <a:p>
            <a:r>
              <a:rPr lang="de-DE" sz="4400" dirty="0">
                <a:solidFill>
                  <a:srgbClr val="006DAB"/>
                </a:solidFill>
                <a:latin typeface="Calibri" panose="020F0502020204030204" pitchFamily="34" charset="0"/>
                <a:ea typeface="Times New Roman" panose="02020603050405020304" pitchFamily="18" charset="0"/>
              </a:rPr>
              <a:t>Wer: 	</a:t>
            </a:r>
            <a:r>
              <a:rPr lang="de-DE" sz="4400" dirty="0">
                <a:latin typeface="Calibri" panose="020F0502020204030204" pitchFamily="34" charset="0"/>
                <a:ea typeface="Times New Roman" panose="02020603050405020304" pitchFamily="18" charset="0"/>
              </a:rPr>
              <a:t>Juliana Berth, Studentin BA Soziale Arbeit,  </a:t>
            </a:r>
            <a:r>
              <a:rPr lang="de-DE" sz="4400" dirty="0" smtClean="0">
                <a:latin typeface="Calibri" panose="020F0502020204030204" pitchFamily="34" charset="0"/>
                <a:ea typeface="Times New Roman" panose="02020603050405020304" pitchFamily="18" charset="0"/>
              </a:rPr>
              <a:t>										Abschlussarbeit</a:t>
            </a:r>
            <a:endParaRPr lang="de-DE" sz="4400" dirty="0">
              <a:latin typeface="Calibri" panose="020F0502020204030204" pitchFamily="34" charset="0"/>
              <a:ea typeface="Times New Roman" panose="02020603050405020304" pitchFamily="18" charset="0"/>
            </a:endParaRPr>
          </a:p>
          <a:p>
            <a:r>
              <a:rPr lang="de-DE" sz="4400" dirty="0">
                <a:solidFill>
                  <a:srgbClr val="006DAB"/>
                </a:solidFill>
                <a:latin typeface="Calibri" panose="020F0502020204030204" pitchFamily="34" charset="0"/>
                <a:ea typeface="Times New Roman" panose="02020603050405020304" pitchFamily="18" charset="0"/>
              </a:rPr>
              <a:t>Wie:	</a:t>
            </a:r>
            <a:r>
              <a:rPr lang="de-DE" sz="4400" dirty="0">
                <a:latin typeface="Calibri" panose="020F0502020204030204" pitchFamily="34" charset="0"/>
                <a:ea typeface="Times New Roman" panose="02020603050405020304" pitchFamily="18" charset="0"/>
              </a:rPr>
              <a:t>Auswertung der Mitgliederlisten von der AIM e.V. und </a:t>
            </a:r>
            <a:r>
              <a:rPr lang="de-DE" sz="4400" dirty="0" err="1">
                <a:latin typeface="Calibri" panose="020F0502020204030204" pitchFamily="34" charset="0"/>
                <a:ea typeface="Times New Roman" panose="02020603050405020304" pitchFamily="18" charset="0"/>
              </a:rPr>
              <a:t>be</a:t>
            </a:r>
            <a:r>
              <a:rPr lang="de-DE" sz="4400" dirty="0">
                <a:latin typeface="Calibri" panose="020F0502020204030204" pitchFamily="34" charset="0"/>
                <a:ea typeface="Times New Roman" panose="02020603050405020304" pitchFamily="18" charset="0"/>
              </a:rPr>
              <a:t> 			</a:t>
            </a:r>
            <a:r>
              <a:rPr lang="de-DE" sz="4400" dirty="0" smtClean="0">
                <a:latin typeface="Calibri" panose="020F0502020204030204" pitchFamily="34" charset="0"/>
                <a:ea typeface="Times New Roman" panose="02020603050405020304" pitchFamily="18" charset="0"/>
              </a:rPr>
              <a:t>e.V</a:t>
            </a:r>
            <a:r>
              <a:rPr lang="de-DE" sz="4400" dirty="0">
                <a:latin typeface="Calibri" panose="020F0502020204030204" pitchFamily="34" charset="0"/>
                <a:ea typeface="Times New Roman" panose="02020603050405020304" pitchFamily="18" charset="0"/>
              </a:rPr>
              <a:t>. nach Bundesländern und Städten; Vergleich der 						</a:t>
            </a:r>
            <a:r>
              <a:rPr lang="de-DE" sz="4400" dirty="0" smtClean="0">
                <a:latin typeface="Calibri" panose="020F0502020204030204" pitchFamily="34" charset="0"/>
                <a:ea typeface="Times New Roman" panose="02020603050405020304" pitchFamily="18" charset="0"/>
              </a:rPr>
              <a:t>Konzeptionen </a:t>
            </a:r>
            <a:r>
              <a:rPr lang="de-DE" sz="4400" dirty="0">
                <a:latin typeface="Calibri" panose="020F0502020204030204" pitchFamily="34" charset="0"/>
                <a:ea typeface="Times New Roman" panose="02020603050405020304" pitchFamily="18" charset="0"/>
              </a:rPr>
              <a:t>von zwei Trägern anhand ausgewählter 					</a:t>
            </a:r>
            <a:r>
              <a:rPr lang="de-DE" sz="4400" dirty="0" smtClean="0">
                <a:latin typeface="Calibri" panose="020F0502020204030204" pitchFamily="34" charset="0"/>
                <a:ea typeface="Times New Roman" panose="02020603050405020304" pitchFamily="18" charset="0"/>
              </a:rPr>
              <a:t>Kriterien</a:t>
            </a:r>
            <a:r>
              <a:rPr lang="de-DE" sz="4400" dirty="0">
                <a:latin typeface="Calibri" panose="020F0502020204030204" pitchFamily="34" charset="0"/>
                <a:ea typeface="Times New Roman" panose="02020603050405020304" pitchFamily="18" charset="0"/>
              </a:rPr>
              <a:t>; Dokumentenanalyse; Literaturrecherche</a:t>
            </a:r>
          </a:p>
          <a:p>
            <a:r>
              <a:rPr lang="de-DE" sz="4400" dirty="0">
                <a:solidFill>
                  <a:srgbClr val="006DAB"/>
                </a:solidFill>
                <a:latin typeface="Calibri" panose="020F0502020204030204" pitchFamily="34" charset="0"/>
                <a:ea typeface="Times New Roman" panose="02020603050405020304" pitchFamily="18" charset="0"/>
              </a:rPr>
              <a:t>Wann: </a:t>
            </a:r>
            <a:r>
              <a:rPr lang="de-DE" sz="4400" dirty="0">
                <a:latin typeface="Calibri" panose="020F0502020204030204" pitchFamily="34" charset="0"/>
                <a:ea typeface="Times New Roman" panose="02020603050405020304" pitchFamily="18" charset="0"/>
              </a:rPr>
              <a:t>Frühjahr 2020</a:t>
            </a:r>
          </a:p>
          <a:p>
            <a:r>
              <a:rPr lang="de-DE" sz="4400" dirty="0">
                <a:solidFill>
                  <a:srgbClr val="006DAB"/>
                </a:solidFill>
                <a:latin typeface="Calibri" panose="020F0502020204030204" pitchFamily="34" charset="0"/>
                <a:ea typeface="Times New Roman" panose="02020603050405020304" pitchFamily="18" charset="0"/>
              </a:rPr>
              <a:t>Kontakt: </a:t>
            </a:r>
            <a:r>
              <a:rPr lang="de-DE" sz="4400" dirty="0">
                <a:latin typeface="Calibri" panose="020F0502020204030204" pitchFamily="34" charset="0"/>
                <a:ea typeface="Times New Roman" panose="02020603050405020304" pitchFamily="18" charset="0"/>
              </a:rPr>
              <a:t>juliana.berth@mail.katho-nrw.de</a:t>
            </a:r>
          </a:p>
          <a:p>
            <a:pPr algn="ctr"/>
            <a:endParaRPr lang="de-DE" sz="4400" dirty="0"/>
          </a:p>
        </p:txBody>
      </p:sp>
      <p:sp>
        <p:nvSpPr>
          <p:cNvPr id="4" name="Runde Klammer links/rechts 3">
            <a:extLst>
              <a:ext uri="{FF2B5EF4-FFF2-40B4-BE49-F238E27FC236}">
                <a16:creationId xmlns:a16="http://schemas.microsoft.com/office/drawing/2014/main" xmlns="" id="{A6F482D1-F142-476F-A7C4-394FF1030C54}"/>
              </a:ext>
            </a:extLst>
          </p:cNvPr>
          <p:cNvSpPr/>
          <p:nvPr/>
        </p:nvSpPr>
        <p:spPr>
          <a:xfrm>
            <a:off x="2462444" y="10790872"/>
            <a:ext cx="12355817" cy="5454021"/>
          </a:xfrm>
          <a:prstGeom prst="bracketPair">
            <a:avLst/>
          </a:prstGeom>
          <a:ln w="38100">
            <a:solidFill>
              <a:srgbClr val="006DAB"/>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spcBef>
                <a:spcPts val="600"/>
              </a:spcBef>
              <a:spcAft>
                <a:spcPts val="600"/>
              </a:spcAft>
              <a:buClr>
                <a:srgbClr val="892B7D"/>
              </a:buClr>
            </a:pPr>
            <a:r>
              <a:rPr lang="de-DE" sz="5400" dirty="0">
                <a:solidFill>
                  <a:srgbClr val="892B7D"/>
                </a:solidFill>
              </a:rPr>
              <a:t>AIM und </a:t>
            </a:r>
            <a:r>
              <a:rPr lang="de-DE" sz="5400" dirty="0" err="1">
                <a:solidFill>
                  <a:srgbClr val="892B7D"/>
                </a:solidFill>
              </a:rPr>
              <a:t>be</a:t>
            </a:r>
            <a:endParaRPr lang="de-DE" sz="5400" dirty="0">
              <a:solidFill>
                <a:srgbClr val="892B7D"/>
              </a:solidFill>
            </a:endParaRPr>
          </a:p>
          <a:p>
            <a:pPr algn="ctr">
              <a:spcBef>
                <a:spcPts val="600"/>
              </a:spcBef>
              <a:spcAft>
                <a:spcPts val="600"/>
              </a:spcAft>
              <a:buClr>
                <a:srgbClr val="892B7D"/>
              </a:buClr>
            </a:pPr>
            <a:r>
              <a:rPr lang="de-DE" sz="4400" dirty="0"/>
              <a:t>Die </a:t>
            </a:r>
            <a:r>
              <a:rPr lang="de-DE" sz="4400" b="1" dirty="0">
                <a:solidFill>
                  <a:srgbClr val="892B7D"/>
                </a:solidFill>
              </a:rPr>
              <a:t>AIM </a:t>
            </a:r>
            <a:r>
              <a:rPr lang="de-DE" sz="4400" dirty="0"/>
              <a:t>(Bundesarbeitsgemeinschaft Individualpädagogik e.V.) und der </a:t>
            </a:r>
            <a:r>
              <a:rPr lang="de-DE" sz="4400" b="1" dirty="0" err="1">
                <a:solidFill>
                  <a:srgbClr val="892B7D"/>
                </a:solidFill>
              </a:rPr>
              <a:t>be</a:t>
            </a:r>
            <a:r>
              <a:rPr lang="de-DE" sz="4400" dirty="0"/>
              <a:t> (Bundesverband Individual- und Erlebnispädagogik e.V.) sind Zusammenschlüsse von Trägern, Einrichtungen, Initiativen und Privatpersonen mit </a:t>
            </a:r>
            <a:r>
              <a:rPr lang="de-DE" sz="4400" dirty="0">
                <a:solidFill>
                  <a:srgbClr val="892B7D"/>
                </a:solidFill>
              </a:rPr>
              <a:t>individualpädagogischer</a:t>
            </a:r>
            <a:r>
              <a:rPr lang="de-DE" sz="4400" dirty="0"/>
              <a:t> Ausrichtung.</a:t>
            </a:r>
          </a:p>
        </p:txBody>
      </p:sp>
      <p:sp>
        <p:nvSpPr>
          <p:cNvPr id="5" name="Runde Klammer links/rechts 4"/>
          <p:cNvSpPr/>
          <p:nvPr/>
        </p:nvSpPr>
        <p:spPr>
          <a:xfrm>
            <a:off x="1769651" y="21738903"/>
            <a:ext cx="13741400" cy="6836514"/>
          </a:xfrm>
          <a:prstGeom prst="bracketPair">
            <a:avLst/>
          </a:prstGeom>
          <a:ln w="38100">
            <a:solidFill>
              <a:srgbClr val="006DAB"/>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1800"/>
              </a:spcAft>
            </a:pPr>
            <a:r>
              <a:rPr lang="de-DE" sz="5400" dirty="0" smtClean="0">
                <a:solidFill>
                  <a:srgbClr val="892B7D"/>
                </a:solidFill>
                <a:latin typeface="Calibri" panose="020F0502020204030204" pitchFamily="34" charset="0"/>
                <a:ea typeface="Times New Roman" panose="02020603050405020304" pitchFamily="18" charset="0"/>
              </a:rPr>
              <a:t>Individualpädagogische Maßnahmen… </a:t>
            </a:r>
            <a:endParaRPr lang="de-DE" sz="5400" dirty="0">
              <a:solidFill>
                <a:srgbClr val="892B7D"/>
              </a:solidFill>
              <a:latin typeface="Calibri" panose="020F0502020204030204" pitchFamily="34" charset="0"/>
              <a:ea typeface="Times New Roman" panose="02020603050405020304" pitchFamily="18" charset="0"/>
            </a:endParaRPr>
          </a:p>
          <a:p>
            <a:pPr algn="ctr">
              <a:spcAft>
                <a:spcPts val="600"/>
              </a:spcAft>
            </a:pPr>
            <a:r>
              <a:rPr lang="de-DE" sz="4400" dirty="0" smtClean="0">
                <a:latin typeface="Calibri" panose="020F0502020204030204" pitchFamily="34" charset="0"/>
                <a:ea typeface="Times New Roman" panose="02020603050405020304" pitchFamily="18" charset="0"/>
              </a:rPr>
              <a:t>…zielen</a:t>
            </a:r>
            <a:r>
              <a:rPr lang="de-DE" sz="4400" dirty="0" smtClean="0">
                <a:solidFill>
                  <a:srgbClr val="892B7D"/>
                </a:solidFill>
                <a:latin typeface="Calibri" panose="020F0502020204030204" pitchFamily="34" charset="0"/>
                <a:ea typeface="Times New Roman" panose="02020603050405020304" pitchFamily="18" charset="0"/>
              </a:rPr>
              <a:t> </a:t>
            </a:r>
            <a:r>
              <a:rPr lang="de-DE" sz="4400" dirty="0">
                <a:latin typeface="Calibri" panose="020F0502020204030204" pitchFamily="34" charset="0"/>
                <a:ea typeface="Times New Roman" panose="02020603050405020304" pitchFamily="18" charset="0"/>
              </a:rPr>
              <a:t>auf Kinder und Jugendliche ab, </a:t>
            </a:r>
            <a:r>
              <a:rPr lang="de-DE" sz="4400" dirty="0" smtClean="0">
                <a:latin typeface="Calibri" panose="020F0502020204030204" pitchFamily="34" charset="0"/>
                <a:ea typeface="Times New Roman" panose="02020603050405020304" pitchFamily="18" charset="0"/>
              </a:rPr>
              <a:t>für die andere </a:t>
            </a:r>
            <a:r>
              <a:rPr lang="de-DE" sz="4400" dirty="0">
                <a:latin typeface="Calibri" panose="020F0502020204030204" pitchFamily="34" charset="0"/>
                <a:ea typeface="Times New Roman" panose="02020603050405020304" pitchFamily="18" charset="0"/>
              </a:rPr>
              <a:t>Angeboten der erzieherischen Hilfen gescheitert sind und können unter Einbeziehung der jeweiligen Biografien, Lebensumstände und Ressourcen, individuelle Hilfen anbieten. Sie sind eine passende Hilfeform für sogenannte „Systemsprenger“ und müssten deswegen </a:t>
            </a:r>
            <a:r>
              <a:rPr lang="de-DE" sz="4400" dirty="0">
                <a:solidFill>
                  <a:srgbClr val="892B7D"/>
                </a:solidFill>
                <a:latin typeface="Calibri" panose="020F0502020204030204" pitchFamily="34" charset="0"/>
                <a:ea typeface="Times New Roman" panose="02020603050405020304" pitchFamily="18" charset="0"/>
              </a:rPr>
              <a:t>flächendeckend</a:t>
            </a:r>
            <a:r>
              <a:rPr lang="de-DE" sz="4400" dirty="0">
                <a:latin typeface="Calibri" panose="020F0502020204030204" pitchFamily="34" charset="0"/>
                <a:ea typeface="Times New Roman" panose="02020603050405020304" pitchFamily="18" charset="0"/>
              </a:rPr>
              <a:t> ausgebaut und verbreitet werden.</a:t>
            </a:r>
            <a:endParaRPr lang="de-DE" sz="4000" i="1" dirty="0"/>
          </a:p>
        </p:txBody>
      </p:sp>
      <p:graphicFrame>
        <p:nvGraphicFramePr>
          <p:cNvPr id="7" name="Tabelle 6"/>
          <p:cNvGraphicFramePr>
            <a:graphicFrameLocks noGrp="1"/>
          </p:cNvGraphicFramePr>
          <p:nvPr>
            <p:extLst>
              <p:ext uri="{D42A27DB-BD31-4B8C-83A1-F6EECF244321}">
                <p14:modId xmlns:p14="http://schemas.microsoft.com/office/powerpoint/2010/main" val="489385297"/>
              </p:ext>
            </p:extLst>
          </p:nvPr>
        </p:nvGraphicFramePr>
        <p:xfrm>
          <a:off x="18551306" y="11261557"/>
          <a:ext cx="8458200" cy="10725912"/>
        </p:xfrm>
        <a:graphic>
          <a:graphicData uri="http://schemas.openxmlformats.org/drawingml/2006/table">
            <a:tbl>
              <a:tblPr firstRow="1" bandRow="1">
                <a:tableStyleId>{5C22544A-7EE6-4342-B048-85BDC9FD1C3A}</a:tableStyleId>
              </a:tblPr>
              <a:tblGrid>
                <a:gridCol w="6393152">
                  <a:extLst>
                    <a:ext uri="{9D8B030D-6E8A-4147-A177-3AD203B41FA5}">
                      <a16:colId xmlns:a16="http://schemas.microsoft.com/office/drawing/2014/main" xmlns="" val="1838786167"/>
                    </a:ext>
                  </a:extLst>
                </a:gridCol>
                <a:gridCol w="2065048">
                  <a:extLst>
                    <a:ext uri="{9D8B030D-6E8A-4147-A177-3AD203B41FA5}">
                      <a16:colId xmlns:a16="http://schemas.microsoft.com/office/drawing/2014/main" xmlns="" val="2171678445"/>
                    </a:ext>
                  </a:extLst>
                </a:gridCol>
              </a:tblGrid>
              <a:tr h="596302">
                <a:tc>
                  <a:txBody>
                    <a:bodyPr/>
                    <a:lstStyle/>
                    <a:p>
                      <a:pPr marL="457200" algn="ctr">
                        <a:lnSpc>
                          <a:spcPct val="115000"/>
                        </a:lnSpc>
                        <a:spcAft>
                          <a:spcPts val="0"/>
                        </a:spcAft>
                      </a:pPr>
                      <a:r>
                        <a:rPr lang="de-DE" sz="3600" b="1" dirty="0">
                          <a:effectLst/>
                          <a:latin typeface="Calibri" panose="020F0502020204030204" pitchFamily="34" charset="0"/>
                          <a:ea typeface="Calibri" panose="020F0502020204030204" pitchFamily="34" charset="0"/>
                          <a:cs typeface="Arial" panose="020B0604020202020204" pitchFamily="34" charset="0"/>
                        </a:rPr>
                        <a:t>Insgesamt</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6DAB"/>
                    </a:solidFill>
                  </a:tcPr>
                </a:tc>
                <a:tc>
                  <a:txBody>
                    <a:bodyPr/>
                    <a:lstStyle/>
                    <a:p>
                      <a:pPr marL="457200" algn="ctr">
                        <a:lnSpc>
                          <a:spcPct val="115000"/>
                        </a:lnSpc>
                        <a:spcAft>
                          <a:spcPts val="0"/>
                        </a:spcAft>
                      </a:pPr>
                      <a:r>
                        <a:rPr lang="de-DE" sz="3600" b="1" dirty="0">
                          <a:effectLst/>
                          <a:latin typeface="Calibri" panose="020F0502020204030204" pitchFamily="34" charset="0"/>
                          <a:ea typeface="Calibri" panose="020F0502020204030204" pitchFamily="34" charset="0"/>
                          <a:cs typeface="Arial" panose="020B0604020202020204" pitchFamily="34" charset="0"/>
                        </a:rPr>
                        <a:t>79</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006DAB"/>
                    </a:solidFill>
                  </a:tcPr>
                </a:tc>
                <a:extLst>
                  <a:ext uri="{0D108BD9-81ED-4DB2-BD59-A6C34878D82A}">
                    <a16:rowId xmlns:a16="http://schemas.microsoft.com/office/drawing/2014/main" xmlns="" val="2069729448"/>
                  </a:ext>
                </a:extLst>
              </a:tr>
              <a:tr h="596302">
                <a:tc>
                  <a:txBody>
                    <a:bodyPr/>
                    <a:lstStyle/>
                    <a:p>
                      <a:pPr marL="457200" algn="l">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Baden-Württemberg</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7</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511485983"/>
                  </a:ext>
                </a:extLst>
              </a:tr>
              <a:tr h="596302">
                <a:tc>
                  <a:txBody>
                    <a:bodyPr/>
                    <a:lstStyle/>
                    <a:p>
                      <a:pPr marL="457200" algn="l">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Bayern</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6</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66915464"/>
                  </a:ext>
                </a:extLst>
              </a:tr>
              <a:tr h="596302">
                <a:tc>
                  <a:txBody>
                    <a:bodyPr/>
                    <a:lstStyle/>
                    <a:p>
                      <a:pPr marL="457200" algn="l">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Berlin</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953445095"/>
                  </a:ext>
                </a:extLst>
              </a:tr>
              <a:tr h="596302">
                <a:tc>
                  <a:txBody>
                    <a:bodyPr/>
                    <a:lstStyle/>
                    <a:p>
                      <a:pPr marL="457200" algn="l">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Brandenburg</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2</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996175009"/>
                  </a:ext>
                </a:extLst>
              </a:tr>
              <a:tr h="596302">
                <a:tc>
                  <a:txBody>
                    <a:bodyPr/>
                    <a:lstStyle/>
                    <a:p>
                      <a:pPr marL="457200" algn="l">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Bremen</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000269883"/>
                  </a:ext>
                </a:extLst>
              </a:tr>
              <a:tr h="596302">
                <a:tc>
                  <a:txBody>
                    <a:bodyPr/>
                    <a:lstStyle/>
                    <a:p>
                      <a:pPr marL="457200" algn="l">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Hamburg</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56328737"/>
                  </a:ext>
                </a:extLst>
              </a:tr>
              <a:tr h="596302">
                <a:tc>
                  <a:txBody>
                    <a:bodyPr/>
                    <a:lstStyle/>
                    <a:p>
                      <a:pPr marL="457200" algn="l">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Hessen</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1</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629421199"/>
                  </a:ext>
                </a:extLst>
              </a:tr>
              <a:tr h="596302">
                <a:tc>
                  <a:txBody>
                    <a:bodyPr/>
                    <a:lstStyle/>
                    <a:p>
                      <a:pPr marL="457200" algn="l">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Mecklenburg-Vorpommern</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324153806"/>
                  </a:ext>
                </a:extLst>
              </a:tr>
              <a:tr h="596302">
                <a:tc>
                  <a:txBody>
                    <a:bodyPr/>
                    <a:lstStyle/>
                    <a:p>
                      <a:pPr marL="457200" algn="l">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Niedersachsen</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9</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41046779"/>
                  </a:ext>
                </a:extLst>
              </a:tr>
              <a:tr h="596302">
                <a:tc>
                  <a:txBody>
                    <a:bodyPr/>
                    <a:lstStyle/>
                    <a:p>
                      <a:pPr marL="457200" algn="l">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Nordrhein-Westfalen</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45</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515447035"/>
                  </a:ext>
                </a:extLst>
              </a:tr>
              <a:tr h="596302">
                <a:tc>
                  <a:txBody>
                    <a:bodyPr/>
                    <a:lstStyle/>
                    <a:p>
                      <a:pPr marL="457200" algn="l">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Rheinland-Pfalz</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2</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236139429"/>
                  </a:ext>
                </a:extLst>
              </a:tr>
              <a:tr h="596302">
                <a:tc>
                  <a:txBody>
                    <a:bodyPr/>
                    <a:lstStyle/>
                    <a:p>
                      <a:pPr marL="457200" algn="l">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Saarland</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218557723"/>
                  </a:ext>
                </a:extLst>
              </a:tr>
              <a:tr h="596302">
                <a:tc>
                  <a:txBody>
                    <a:bodyPr/>
                    <a:lstStyle/>
                    <a:p>
                      <a:pPr marL="457200" algn="l">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Sachsen</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4</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955170813"/>
                  </a:ext>
                </a:extLst>
              </a:tr>
              <a:tr h="596302">
                <a:tc>
                  <a:txBody>
                    <a:bodyPr/>
                    <a:lstStyle/>
                    <a:p>
                      <a:pPr marL="457200" algn="l">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Sachsen-Anhalt</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132265657"/>
                  </a:ext>
                </a:extLst>
              </a:tr>
              <a:tr h="596302">
                <a:tc>
                  <a:txBody>
                    <a:bodyPr/>
                    <a:lstStyle/>
                    <a:p>
                      <a:pPr marL="457200" algn="l">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Schleswig-Holstein</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3</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50448313"/>
                  </a:ext>
                </a:extLst>
              </a:tr>
              <a:tr h="596302">
                <a:tc>
                  <a:txBody>
                    <a:bodyPr/>
                    <a:lstStyle/>
                    <a:p>
                      <a:pPr marL="457200" algn="l">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Thüringen</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925039879"/>
                  </a:ext>
                </a:extLst>
              </a:tr>
            </a:tbl>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3354487261"/>
              </p:ext>
            </p:extLst>
          </p:nvPr>
        </p:nvGraphicFramePr>
        <p:xfrm>
          <a:off x="18630682" y="23673056"/>
          <a:ext cx="8378824" cy="5884254"/>
        </p:xfrm>
        <a:graphic>
          <a:graphicData uri="http://schemas.openxmlformats.org/drawingml/2006/table">
            <a:tbl>
              <a:tblPr firstRow="1" bandRow="1">
                <a:tableStyleId>{5C22544A-7EE6-4342-B048-85BDC9FD1C3A}</a:tableStyleId>
              </a:tblPr>
              <a:tblGrid>
                <a:gridCol w="6352032">
                  <a:extLst>
                    <a:ext uri="{9D8B030D-6E8A-4147-A177-3AD203B41FA5}">
                      <a16:colId xmlns:a16="http://schemas.microsoft.com/office/drawing/2014/main" xmlns="" val="1838786167"/>
                    </a:ext>
                  </a:extLst>
                </a:gridCol>
                <a:gridCol w="2026792">
                  <a:extLst>
                    <a:ext uri="{9D8B030D-6E8A-4147-A177-3AD203B41FA5}">
                      <a16:colId xmlns:a16="http://schemas.microsoft.com/office/drawing/2014/main" xmlns="" val="2171678445"/>
                    </a:ext>
                  </a:extLst>
                </a:gridCol>
              </a:tblGrid>
              <a:tr h="626546">
                <a:tc>
                  <a:txBody>
                    <a:bodyPr/>
                    <a:lstStyle/>
                    <a:p>
                      <a:pPr marL="457200" algn="ctr">
                        <a:lnSpc>
                          <a:spcPct val="115000"/>
                        </a:lnSpc>
                        <a:spcAft>
                          <a:spcPts val="0"/>
                        </a:spcAft>
                      </a:pPr>
                      <a:r>
                        <a:rPr lang="de-DE" sz="3600" b="1" dirty="0">
                          <a:effectLst/>
                          <a:latin typeface="Calibri" panose="020F0502020204030204" pitchFamily="34" charset="0"/>
                          <a:ea typeface="Calibri" panose="020F0502020204030204" pitchFamily="34" charset="0"/>
                          <a:cs typeface="Arial" panose="020B0604020202020204" pitchFamily="34" charset="0"/>
                        </a:rPr>
                        <a:t>Insgesamt</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6DAB"/>
                    </a:solidFill>
                  </a:tcPr>
                </a:tc>
                <a:tc>
                  <a:txBody>
                    <a:bodyPr/>
                    <a:lstStyle/>
                    <a:p>
                      <a:pPr marL="457200" algn="ctr">
                        <a:lnSpc>
                          <a:spcPct val="115000"/>
                        </a:lnSpc>
                        <a:spcAft>
                          <a:spcPts val="0"/>
                        </a:spcAft>
                      </a:pPr>
                      <a:r>
                        <a:rPr lang="de-DE" sz="3600" b="1" dirty="0">
                          <a:effectLst/>
                          <a:latin typeface="Calibri" panose="020F0502020204030204" pitchFamily="34" charset="0"/>
                          <a:ea typeface="Calibri" panose="020F0502020204030204" pitchFamily="34" charset="0"/>
                          <a:cs typeface="Arial" panose="020B0604020202020204" pitchFamily="34" charset="0"/>
                        </a:rPr>
                        <a:t>45</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6DAB"/>
                    </a:solidFill>
                  </a:tcPr>
                </a:tc>
                <a:extLst>
                  <a:ext uri="{0D108BD9-81ED-4DB2-BD59-A6C34878D82A}">
                    <a16:rowId xmlns:a16="http://schemas.microsoft.com/office/drawing/2014/main" xmlns="" val="2069729448"/>
                  </a:ext>
                </a:extLst>
              </a:tr>
              <a:tr h="626546">
                <a:tc>
                  <a:txBody>
                    <a:bodyPr/>
                    <a:lstStyle/>
                    <a:p>
                      <a:pPr marL="457200" algn="l">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Köln</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3</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511485983"/>
                  </a:ext>
                </a:extLst>
              </a:tr>
              <a:tr h="626546">
                <a:tc>
                  <a:txBody>
                    <a:bodyPr/>
                    <a:lstStyle/>
                    <a:p>
                      <a:pPr marL="457200" algn="l">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Düsseldorf</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7</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766915464"/>
                  </a:ext>
                </a:extLst>
              </a:tr>
              <a:tr h="626546">
                <a:tc>
                  <a:txBody>
                    <a:bodyPr/>
                    <a:lstStyle/>
                    <a:p>
                      <a:pPr marL="457200" algn="l">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Aachen</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4</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953445095"/>
                  </a:ext>
                </a:extLst>
              </a:tr>
              <a:tr h="626546">
                <a:tc>
                  <a:txBody>
                    <a:bodyPr/>
                    <a:lstStyle/>
                    <a:p>
                      <a:pPr marL="457200" algn="l">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Dortmund</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3</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96175009"/>
                  </a:ext>
                </a:extLst>
              </a:tr>
              <a:tr h="626546">
                <a:tc>
                  <a:txBody>
                    <a:bodyPr/>
                    <a:lstStyle/>
                    <a:p>
                      <a:pPr marL="457200" algn="l">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Wuppertal</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3</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000269883"/>
                  </a:ext>
                </a:extLst>
              </a:tr>
              <a:tr h="626546">
                <a:tc>
                  <a:txBody>
                    <a:bodyPr/>
                    <a:lstStyle/>
                    <a:p>
                      <a:pPr marL="457200" algn="l">
                        <a:lnSpc>
                          <a:spcPct val="115000"/>
                        </a:lnSpc>
                        <a:spcAft>
                          <a:spcPts val="0"/>
                        </a:spcAft>
                      </a:pPr>
                      <a:r>
                        <a:rPr lang="de-DE" sz="3600">
                          <a:effectLst/>
                          <a:latin typeface="Calibri" panose="020F0502020204030204" pitchFamily="34" charset="0"/>
                          <a:ea typeface="Calibri" panose="020F0502020204030204" pitchFamily="34" charset="0"/>
                          <a:cs typeface="Arial" panose="020B0604020202020204" pitchFamily="34" charset="0"/>
                        </a:rPr>
                        <a:t>Bochum</a:t>
                      </a:r>
                      <a:endParaRPr lang="de-DE" sz="4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1</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56328737"/>
                  </a:ext>
                </a:extLst>
              </a:tr>
              <a:tr h="626546">
                <a:tc>
                  <a:txBody>
                    <a:bodyPr/>
                    <a:lstStyle/>
                    <a:p>
                      <a:pPr marL="457200" algn="l">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Münster</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1</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29421199"/>
                  </a:ext>
                </a:extLst>
              </a:tr>
              <a:tr h="836766">
                <a:tc>
                  <a:txBody>
                    <a:bodyPr/>
                    <a:lstStyle/>
                    <a:p>
                      <a:pPr marL="457200" algn="l">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Sonstige</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de-DE" sz="3600" dirty="0">
                          <a:effectLst/>
                          <a:latin typeface="Calibri" panose="020F0502020204030204" pitchFamily="34" charset="0"/>
                          <a:ea typeface="Calibri" panose="020F0502020204030204" pitchFamily="34" charset="0"/>
                          <a:cs typeface="Arial" panose="020B0604020202020204" pitchFamily="34" charset="0"/>
                        </a:rPr>
                        <a:t>23</a:t>
                      </a:r>
                      <a:endParaRPr lang="de-DE"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324153806"/>
                  </a:ext>
                </a:extLst>
              </a:tr>
            </a:tbl>
          </a:graphicData>
        </a:graphic>
      </p:graphicFrame>
      <p:sp>
        <p:nvSpPr>
          <p:cNvPr id="22" name="Textfeld 21"/>
          <p:cNvSpPr txBox="1"/>
          <p:nvPr/>
        </p:nvSpPr>
        <p:spPr>
          <a:xfrm>
            <a:off x="18415761" y="21762434"/>
            <a:ext cx="8685518" cy="1200329"/>
          </a:xfrm>
          <a:prstGeom prst="rect">
            <a:avLst/>
          </a:prstGeom>
          <a:noFill/>
        </p:spPr>
        <p:txBody>
          <a:bodyPr wrap="square" rtlCol="0">
            <a:spAutoFit/>
          </a:bodyPr>
          <a:lstStyle/>
          <a:p>
            <a:r>
              <a:rPr lang="de-DE" sz="3600" i="1" dirty="0"/>
              <a:t>Tabelle 1 </a:t>
            </a:r>
            <a:r>
              <a:rPr lang="de-DE" sz="3600" dirty="0"/>
              <a:t>Anzahl der AIM- und </a:t>
            </a:r>
            <a:r>
              <a:rPr lang="de-DE" sz="3600" dirty="0" err="1"/>
              <a:t>be</a:t>
            </a:r>
            <a:r>
              <a:rPr lang="de-DE" sz="3600" dirty="0"/>
              <a:t>-Mitglieder nach Bundesländern</a:t>
            </a:r>
          </a:p>
        </p:txBody>
      </p:sp>
      <p:sp>
        <p:nvSpPr>
          <p:cNvPr id="23" name="Textfeld 22"/>
          <p:cNvSpPr txBox="1"/>
          <p:nvPr/>
        </p:nvSpPr>
        <p:spPr>
          <a:xfrm>
            <a:off x="18630682" y="29616880"/>
            <a:ext cx="8255677" cy="1754326"/>
          </a:xfrm>
          <a:prstGeom prst="rect">
            <a:avLst/>
          </a:prstGeom>
          <a:noFill/>
        </p:spPr>
        <p:txBody>
          <a:bodyPr wrap="square" rtlCol="0">
            <a:spAutoFit/>
          </a:bodyPr>
          <a:lstStyle/>
          <a:p>
            <a:r>
              <a:rPr lang="de-DE" sz="3600" i="1" dirty="0"/>
              <a:t>Tabelle 2 </a:t>
            </a:r>
            <a:r>
              <a:rPr lang="de-DE" sz="3600" dirty="0"/>
              <a:t>Anzahl der AIM- und </a:t>
            </a:r>
            <a:r>
              <a:rPr lang="de-DE" sz="3600" dirty="0" err="1"/>
              <a:t>be</a:t>
            </a:r>
            <a:r>
              <a:rPr lang="de-DE" sz="3600" dirty="0"/>
              <a:t>-Mitglieder in Nordrhein-Westfalen nach Städten</a:t>
            </a:r>
          </a:p>
        </p:txBody>
      </p:sp>
      <p:sp>
        <p:nvSpPr>
          <p:cNvPr id="24" name="Textfeld 23"/>
          <p:cNvSpPr txBox="1"/>
          <p:nvPr/>
        </p:nvSpPr>
        <p:spPr>
          <a:xfrm>
            <a:off x="2831169" y="4648050"/>
            <a:ext cx="24867531" cy="3416320"/>
          </a:xfrm>
          <a:prstGeom prst="rect">
            <a:avLst/>
          </a:prstGeom>
          <a:noFill/>
        </p:spPr>
        <p:txBody>
          <a:bodyPr wrap="square" rtlCol="0">
            <a:spAutoFit/>
          </a:bodyPr>
          <a:lstStyle/>
          <a:p>
            <a:pPr algn="ctr"/>
            <a:r>
              <a:rPr lang="de-DE" sz="9600" b="1" dirty="0">
                <a:solidFill>
                  <a:srgbClr val="006DAB"/>
                </a:solidFill>
              </a:rPr>
              <a:t>„Systemsprenger“ in den Hilfen zur Erziehung</a:t>
            </a:r>
          </a:p>
          <a:p>
            <a:pPr algn="ctr"/>
            <a:r>
              <a:rPr lang="de-DE" sz="6000" dirty="0">
                <a:solidFill>
                  <a:srgbClr val="006DAB"/>
                </a:solidFill>
              </a:rPr>
              <a:t>Ein Überblick und Vergleich von Individualpädagogischen Inlandsmaßnahmen nach §35 SGB VIII innerhalb der Fachverbände AIM und </a:t>
            </a:r>
            <a:r>
              <a:rPr lang="de-DE" sz="6000" dirty="0" err="1">
                <a:solidFill>
                  <a:srgbClr val="006DAB"/>
                </a:solidFill>
              </a:rPr>
              <a:t>be</a:t>
            </a:r>
            <a:endParaRPr lang="de-DE" sz="6000" dirty="0">
              <a:solidFill>
                <a:srgbClr val="006DAB"/>
              </a:solidFill>
            </a:endParaRPr>
          </a:p>
        </p:txBody>
      </p:sp>
      <p:sp>
        <p:nvSpPr>
          <p:cNvPr id="27" name="Rechteck: abgerundete Ecken 306"/>
          <p:cNvSpPr>
            <a:spLocks noChangeArrowheads="1"/>
          </p:cNvSpPr>
          <p:nvPr/>
        </p:nvSpPr>
        <p:spPr bwMode="auto">
          <a:xfrm rot="5400000">
            <a:off x="21327009" y="4288963"/>
            <a:ext cx="1967352" cy="10776030"/>
          </a:xfrm>
          <a:prstGeom prst="roundRect">
            <a:avLst>
              <a:gd name="adj" fmla="val 13032"/>
            </a:avLst>
          </a:prstGeom>
          <a:noFill/>
          <a:ln>
            <a:solidFill>
              <a:schemeClr val="bg1"/>
            </a:solidFill>
          </a:ln>
        </p:spPr>
        <p:txBody>
          <a:bodyPr rot="0" vert="horz" wrap="square" lIns="91440" tIns="45720" rIns="91440" bIns="45720" anchor="t" anchorCtr="0" upright="1">
            <a:noAutofit/>
          </a:bodyPr>
          <a:lstStyle/>
          <a:p>
            <a:pPr>
              <a:spcAft>
                <a:spcPts val="600"/>
              </a:spcAft>
            </a:pPr>
            <a:r>
              <a:rPr lang="de-DE" sz="5400" dirty="0" smtClean="0">
                <a:solidFill>
                  <a:srgbClr val="892B7D"/>
                </a:solidFill>
                <a:effectLst/>
                <a:latin typeface="Calibri" panose="020F0502020204030204" pitchFamily="34" charset="0"/>
                <a:ea typeface="Times" panose="02020603050405020304" pitchFamily="18" charset="0"/>
                <a:cs typeface="Calibri Light" panose="020F0302020204030204" pitchFamily="34" charset="0"/>
              </a:rPr>
              <a:t>Wie </a:t>
            </a:r>
            <a:r>
              <a:rPr lang="de-DE" sz="5400" dirty="0">
                <a:solidFill>
                  <a:srgbClr val="892B7D"/>
                </a:solidFill>
                <a:effectLst/>
                <a:latin typeface="Calibri" panose="020F0502020204030204" pitchFamily="34" charset="0"/>
                <a:ea typeface="Times" panose="02020603050405020304" pitchFamily="18" charset="0"/>
                <a:cs typeface="Calibri Light" panose="020F0302020204030204" pitchFamily="34" charset="0"/>
              </a:rPr>
              <a:t>viele AIM- und </a:t>
            </a:r>
            <a:r>
              <a:rPr lang="de-DE" sz="5400" dirty="0" err="1">
                <a:solidFill>
                  <a:srgbClr val="892B7D"/>
                </a:solidFill>
                <a:effectLst/>
                <a:latin typeface="Calibri" panose="020F0502020204030204" pitchFamily="34" charset="0"/>
                <a:ea typeface="Times" panose="02020603050405020304" pitchFamily="18" charset="0"/>
                <a:cs typeface="Calibri Light" panose="020F0302020204030204" pitchFamily="34" charset="0"/>
              </a:rPr>
              <a:t>be</a:t>
            </a:r>
            <a:r>
              <a:rPr lang="de-DE" sz="5400" dirty="0">
                <a:solidFill>
                  <a:srgbClr val="892B7D"/>
                </a:solidFill>
                <a:effectLst/>
                <a:latin typeface="Calibri" panose="020F0502020204030204" pitchFamily="34" charset="0"/>
                <a:ea typeface="Times" panose="02020603050405020304" pitchFamily="18" charset="0"/>
                <a:cs typeface="Calibri Light" panose="020F0302020204030204" pitchFamily="34" charset="0"/>
              </a:rPr>
              <a:t>-Mitglieder gibt es in Deutschland?</a:t>
            </a:r>
            <a:endParaRPr lang="de-DE" sz="4400" dirty="0">
              <a:solidFill>
                <a:srgbClr val="892B7D"/>
              </a:solidFill>
              <a:effectLst/>
              <a:latin typeface="Helvetica" panose="020B0604020202020204" pitchFamily="34" charset="0"/>
              <a:ea typeface="Times" panose="02020603050405020304" pitchFamily="18" charset="0"/>
              <a:cs typeface="Times New Roman" panose="02020603050405020304" pitchFamily="18" charset="0"/>
            </a:endParaRPr>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5236" y="17052060"/>
            <a:ext cx="3308853" cy="3838669"/>
          </a:xfrm>
          <a:prstGeom prst="rect">
            <a:avLst/>
          </a:prstGeom>
        </p:spPr>
      </p:pic>
    </p:spTree>
    <p:extLst>
      <p:ext uri="{BB962C8B-B14F-4D97-AF65-F5344CB8AC3E}">
        <p14:creationId xmlns:p14="http://schemas.microsoft.com/office/powerpoint/2010/main" val="2667051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473</Words>
  <Application>Microsoft Office PowerPoint</Application>
  <PresentationFormat>Benutzerdefiniert</PresentationFormat>
  <Paragraphs>96</Paragraphs>
  <Slides>2</Slides>
  <Notes>1</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Office</vt:lpstr>
      <vt:lpstr>PowerPoint-Präsentation</vt:lpstr>
      <vt:lpstr>PowerPoint-Präsentation</vt:lpstr>
    </vt:vector>
  </TitlesOfParts>
  <Company>Katholische Fachhoschule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Julia Hoffmann</dc:creator>
  <cp:lastModifiedBy>Stefanie Nesseler</cp:lastModifiedBy>
  <cp:revision>88</cp:revision>
  <cp:lastPrinted>2020-07-20T10:23:16Z</cp:lastPrinted>
  <dcterms:created xsi:type="dcterms:W3CDTF">2019-03-15T13:13:09Z</dcterms:created>
  <dcterms:modified xsi:type="dcterms:W3CDTF">2020-08-04T08:23:47Z</dcterms:modified>
</cp:coreProperties>
</file>