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76" r:id="rId3"/>
    <p:sldId id="287" r:id="rId4"/>
    <p:sldId id="288" r:id="rId5"/>
    <p:sldId id="289" r:id="rId6"/>
    <p:sldId id="257" r:id="rId7"/>
    <p:sldId id="275" r:id="rId8"/>
    <p:sldId id="282" r:id="rId9"/>
    <p:sldId id="259" r:id="rId10"/>
    <p:sldId id="278" r:id="rId11"/>
    <p:sldId id="279" r:id="rId12"/>
    <p:sldId id="281" r:id="rId13"/>
    <p:sldId id="258" r:id="rId14"/>
    <p:sldId id="280" r:id="rId15"/>
    <p:sldId id="262" r:id="rId16"/>
    <p:sldId id="270" r:id="rId17"/>
    <p:sldId id="269" r:id="rId18"/>
    <p:sldId id="266" r:id="rId19"/>
    <p:sldId id="271" r:id="rId20"/>
    <p:sldId id="267" r:id="rId21"/>
    <p:sldId id="272" r:id="rId22"/>
    <p:sldId id="261" r:id="rId23"/>
    <p:sldId id="277" r:id="rId24"/>
    <p:sldId id="263" r:id="rId25"/>
    <p:sldId id="273" r:id="rId26"/>
    <p:sldId id="284" r:id="rId27"/>
    <p:sldId id="285" r:id="rId28"/>
    <p:sldId id="286" r:id="rId29"/>
    <p:sldId id="27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Sophie" initials="AS" lastIdx="17" clrIdx="0">
    <p:extLst>
      <p:ext uri="{19B8F6BF-5375-455C-9EA6-DF929625EA0E}">
        <p15:presenceInfo xmlns:p15="http://schemas.microsoft.com/office/powerpoint/2012/main" userId="Ann Sophie" providerId="None"/>
      </p:ext>
    </p:extLst>
  </p:cmAuthor>
  <p:cmAuthor id="2" name="Jo Hanna" initials="JH" lastIdx="2" clrIdx="1">
    <p:extLst>
      <p:ext uri="{19B8F6BF-5375-455C-9EA6-DF929625EA0E}">
        <p15:presenceInfo xmlns:p15="http://schemas.microsoft.com/office/powerpoint/2012/main" userId="S::jo.hanna@study.tu-dortmund.de::317918e3-6204-47cf-8b56-3eecfc5de4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582B"/>
    <a:srgbClr val="E483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0" autoAdjust="0"/>
    <p:restoredTop sz="94141"/>
  </p:normalViewPr>
  <p:slideViewPr>
    <p:cSldViewPr>
      <p:cViewPr varScale="1">
        <p:scale>
          <a:sx n="107" d="100"/>
          <a:sy n="107" d="100"/>
        </p:scale>
        <p:origin x="1488" y="108"/>
      </p:cViewPr>
      <p:guideLst>
        <p:guide orient="horz" pos="2160"/>
        <p:guide pos="2880"/>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B25FC-D680-42DB-A6EC-3A1B00BB6455}" type="datetimeFigureOut">
              <a:rPr lang="de-DE" smtClean="0"/>
              <a:pPr/>
              <a:t>08.02.2021</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032B1-D021-4E97-861D-E4C95C7503E7}" type="slidenum">
              <a:rPr lang="de-DE" smtClean="0"/>
              <a:pPr/>
              <a:t>‹Nr.›</a:t>
            </a:fld>
            <a:endParaRPr lang="de-DE"/>
          </a:p>
        </p:txBody>
      </p:sp>
    </p:spTree>
    <p:extLst>
      <p:ext uri="{BB962C8B-B14F-4D97-AF65-F5344CB8AC3E}">
        <p14:creationId xmlns:p14="http://schemas.microsoft.com/office/powerpoint/2010/main" val="178597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E1032B1-D021-4E97-861D-E4C95C7503E7}" type="slidenum">
              <a:rPr lang="de-DE" smtClean="0"/>
              <a:pPr/>
              <a:t>2</a:t>
            </a:fld>
            <a:endParaRPr lang="de-DE"/>
          </a:p>
        </p:txBody>
      </p:sp>
    </p:spTree>
    <p:extLst>
      <p:ext uri="{BB962C8B-B14F-4D97-AF65-F5344CB8AC3E}">
        <p14:creationId xmlns:p14="http://schemas.microsoft.com/office/powerpoint/2010/main" val="1078272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E1032B1-D021-4E97-861D-E4C95C7503E7}" type="slidenum">
              <a:rPr lang="de-DE" smtClean="0"/>
              <a:pPr/>
              <a:t>3</a:t>
            </a:fld>
            <a:endParaRPr lang="de-DE"/>
          </a:p>
        </p:txBody>
      </p:sp>
    </p:spTree>
    <p:extLst>
      <p:ext uri="{BB962C8B-B14F-4D97-AF65-F5344CB8AC3E}">
        <p14:creationId xmlns:p14="http://schemas.microsoft.com/office/powerpoint/2010/main" val="304282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E1032B1-D021-4E97-861D-E4C95C7503E7}" type="slidenum">
              <a:rPr lang="de-DE" smtClean="0"/>
              <a:pPr/>
              <a:t>4</a:t>
            </a:fld>
            <a:endParaRPr lang="de-DE"/>
          </a:p>
        </p:txBody>
      </p:sp>
    </p:spTree>
    <p:extLst>
      <p:ext uri="{BB962C8B-B14F-4D97-AF65-F5344CB8AC3E}">
        <p14:creationId xmlns:p14="http://schemas.microsoft.com/office/powerpoint/2010/main" val="332107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E1032B1-D021-4E97-861D-E4C95C7503E7}" type="slidenum">
              <a:rPr lang="de-DE" smtClean="0"/>
              <a:pPr/>
              <a:t>5</a:t>
            </a:fld>
            <a:endParaRPr lang="de-DE"/>
          </a:p>
        </p:txBody>
      </p:sp>
    </p:spTree>
    <p:extLst>
      <p:ext uri="{BB962C8B-B14F-4D97-AF65-F5344CB8AC3E}">
        <p14:creationId xmlns:p14="http://schemas.microsoft.com/office/powerpoint/2010/main" val="83743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-&gt; Du könntest die Änderungen bzw. die Stellen, die du hervorheben möchtest noch farblich markieren</a:t>
            </a:r>
          </a:p>
        </p:txBody>
      </p:sp>
      <p:sp>
        <p:nvSpPr>
          <p:cNvPr id="4" name="Foliennummernplatzhalter 3"/>
          <p:cNvSpPr>
            <a:spLocks noGrp="1"/>
          </p:cNvSpPr>
          <p:nvPr>
            <p:ph type="sldNum" sz="quarter" idx="5"/>
          </p:nvPr>
        </p:nvSpPr>
        <p:spPr/>
        <p:txBody>
          <a:bodyPr/>
          <a:lstStyle/>
          <a:p>
            <a:fld id="{5E1032B1-D021-4E97-861D-E4C95C7503E7}" type="slidenum">
              <a:rPr lang="de-DE" smtClean="0"/>
              <a:pPr/>
              <a:t>9</a:t>
            </a:fld>
            <a:endParaRPr lang="de-DE"/>
          </a:p>
        </p:txBody>
      </p:sp>
    </p:spTree>
    <p:extLst>
      <p:ext uri="{BB962C8B-B14F-4D97-AF65-F5344CB8AC3E}">
        <p14:creationId xmlns:p14="http://schemas.microsoft.com/office/powerpoint/2010/main" val="305398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E1032B1-D021-4E97-861D-E4C95C7503E7}" type="slidenum">
              <a:rPr lang="de-DE" smtClean="0"/>
              <a:pPr/>
              <a:t>10</a:t>
            </a:fld>
            <a:endParaRPr lang="de-DE"/>
          </a:p>
        </p:txBody>
      </p:sp>
    </p:spTree>
    <p:extLst>
      <p:ext uri="{BB962C8B-B14F-4D97-AF65-F5344CB8AC3E}">
        <p14:creationId xmlns:p14="http://schemas.microsoft.com/office/powerpoint/2010/main" val="314669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Heißt es Macht-Wissen Komplexe? Oder muss zwischen Wissen und Komplexe </a:t>
            </a:r>
            <a:r>
              <a:rPr lang="de-DE" dirty="0" err="1"/>
              <a:t>vllt</a:t>
            </a:r>
            <a:r>
              <a:rPr lang="de-DE" dirty="0"/>
              <a:t> auch ein Bindestrich??</a:t>
            </a:r>
          </a:p>
        </p:txBody>
      </p:sp>
      <p:sp>
        <p:nvSpPr>
          <p:cNvPr id="4" name="Foliennummernplatzhalter 3"/>
          <p:cNvSpPr>
            <a:spLocks noGrp="1"/>
          </p:cNvSpPr>
          <p:nvPr>
            <p:ph type="sldNum" sz="quarter" idx="5"/>
          </p:nvPr>
        </p:nvSpPr>
        <p:spPr/>
        <p:txBody>
          <a:bodyPr/>
          <a:lstStyle/>
          <a:p>
            <a:fld id="{5E1032B1-D021-4E97-861D-E4C95C7503E7}" type="slidenum">
              <a:rPr lang="de-DE" smtClean="0"/>
              <a:pPr/>
              <a:t>12</a:t>
            </a:fld>
            <a:endParaRPr lang="de-DE"/>
          </a:p>
        </p:txBody>
      </p:sp>
    </p:spTree>
    <p:extLst>
      <p:ext uri="{BB962C8B-B14F-4D97-AF65-F5344CB8AC3E}">
        <p14:creationId xmlns:p14="http://schemas.microsoft.com/office/powerpoint/2010/main" val="112091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E1032B1-D021-4E97-861D-E4C95C7503E7}" type="slidenum">
              <a:rPr lang="de-DE" smtClean="0"/>
              <a:pPr/>
              <a:t>17</a:t>
            </a:fld>
            <a:endParaRPr lang="de-DE"/>
          </a:p>
        </p:txBody>
      </p:sp>
    </p:spTree>
    <p:extLst>
      <p:ext uri="{BB962C8B-B14F-4D97-AF65-F5344CB8AC3E}">
        <p14:creationId xmlns:p14="http://schemas.microsoft.com/office/powerpoint/2010/main" val="30543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E1032B1-D021-4E97-861D-E4C95C7503E7}" type="slidenum">
              <a:rPr lang="de-DE" smtClean="0"/>
              <a:pPr/>
              <a:t>21</a:t>
            </a:fld>
            <a:endParaRPr lang="de-DE"/>
          </a:p>
        </p:txBody>
      </p:sp>
    </p:spTree>
    <p:extLst>
      <p:ext uri="{BB962C8B-B14F-4D97-AF65-F5344CB8AC3E}">
        <p14:creationId xmlns:p14="http://schemas.microsoft.com/office/powerpoint/2010/main" val="303790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5CED10EE-FAEE-4EDD-9B66-44CC25511CDF}" type="datetimeFigureOut">
              <a:rPr lang="de-DE" smtClean="0"/>
              <a:pPr/>
              <a:t>08.02.2021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AF6F6CE-E5A0-43B2-AFFE-8B7900BDD220}" type="slidenum">
              <a:rPr lang="de-DE" smtClean="0"/>
              <a:pPr/>
              <a:t>‹Nr.›</a:t>
            </a:fld>
            <a:endParaRPr lang="de-D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32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CED10EE-FAEE-4EDD-9B66-44CC25511CDF}" type="datetimeFigureOut">
              <a:rPr lang="de-DE" smtClean="0"/>
              <a:pPr/>
              <a:t>08.02.2021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AF6F6CE-E5A0-43B2-AFFE-8B7900BDD220}" type="slidenum">
              <a:rPr lang="de-DE" smtClean="0"/>
              <a:pPr/>
              <a:t>‹Nr.›</a:t>
            </a:fld>
            <a:endParaRPr lang="de-DE"/>
          </a:p>
        </p:txBody>
      </p:sp>
    </p:spTree>
    <p:extLst>
      <p:ext uri="{BB962C8B-B14F-4D97-AF65-F5344CB8AC3E}">
        <p14:creationId xmlns:p14="http://schemas.microsoft.com/office/powerpoint/2010/main" val="749775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CED10EE-FAEE-4EDD-9B66-44CC25511CDF}" type="datetimeFigureOut">
              <a:rPr lang="de-DE" smtClean="0"/>
              <a:pPr/>
              <a:t>08.02.2021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AF6F6CE-E5A0-43B2-AFFE-8B7900BDD220}" type="slidenum">
              <a:rPr lang="de-DE" smtClean="0"/>
              <a:pPr/>
              <a:t>‹Nr.›</a:t>
            </a:fld>
            <a:endParaRPr lang="de-DE"/>
          </a:p>
        </p:txBody>
      </p:sp>
    </p:spTree>
    <p:extLst>
      <p:ext uri="{BB962C8B-B14F-4D97-AF65-F5344CB8AC3E}">
        <p14:creationId xmlns:p14="http://schemas.microsoft.com/office/powerpoint/2010/main" val="148241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CED10EE-FAEE-4EDD-9B66-44CC25511CDF}" type="datetimeFigureOut">
              <a:rPr lang="de-DE" smtClean="0"/>
              <a:pPr/>
              <a:t>08.02.2021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AF6F6CE-E5A0-43B2-AFFE-8B7900BDD220}" type="slidenum">
              <a:rPr lang="de-DE" smtClean="0"/>
              <a:pPr/>
              <a:t>‹Nr.›</a:t>
            </a:fld>
            <a:endParaRPr lang="de-DE"/>
          </a:p>
        </p:txBody>
      </p:sp>
    </p:spTree>
    <p:extLst>
      <p:ext uri="{BB962C8B-B14F-4D97-AF65-F5344CB8AC3E}">
        <p14:creationId xmlns:p14="http://schemas.microsoft.com/office/powerpoint/2010/main" val="32108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CED10EE-FAEE-4EDD-9B66-44CC25511CDF}" type="datetimeFigureOut">
              <a:rPr lang="de-DE" smtClean="0"/>
              <a:pPr/>
              <a:t>08.02.2021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AF6F6CE-E5A0-43B2-AFFE-8B7900BDD220}" type="slidenum">
              <a:rPr lang="de-DE" smtClean="0"/>
              <a:pPr/>
              <a:t>‹Nr.›</a:t>
            </a:fld>
            <a:endParaRPr lang="de-D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76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CED10EE-FAEE-4EDD-9B66-44CC25511CDF}" type="datetimeFigureOut">
              <a:rPr lang="de-DE" smtClean="0"/>
              <a:pPr/>
              <a:t>08.02.2021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AF6F6CE-E5A0-43B2-AFFE-8B7900BDD220}" type="slidenum">
              <a:rPr lang="de-DE" smtClean="0"/>
              <a:pPr/>
              <a:t>‹Nr.›</a:t>
            </a:fld>
            <a:endParaRPr lang="de-DE"/>
          </a:p>
        </p:txBody>
      </p:sp>
    </p:spTree>
    <p:extLst>
      <p:ext uri="{BB962C8B-B14F-4D97-AF65-F5344CB8AC3E}">
        <p14:creationId xmlns:p14="http://schemas.microsoft.com/office/powerpoint/2010/main" val="65912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22960" y="2582334"/>
            <a:ext cx="3703320" cy="32867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63440" y="2582334"/>
            <a:ext cx="3703320" cy="32867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CED10EE-FAEE-4EDD-9B66-44CC25511CDF}" type="datetimeFigureOut">
              <a:rPr lang="de-DE" smtClean="0"/>
              <a:pPr/>
              <a:t>08.02.2021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AF6F6CE-E5A0-43B2-AFFE-8B7900BDD220}" type="slidenum">
              <a:rPr lang="de-DE" smtClean="0"/>
              <a:pPr/>
              <a:t>‹Nr.›</a:t>
            </a:fld>
            <a:endParaRPr lang="de-DE"/>
          </a:p>
        </p:txBody>
      </p:sp>
    </p:spTree>
    <p:extLst>
      <p:ext uri="{BB962C8B-B14F-4D97-AF65-F5344CB8AC3E}">
        <p14:creationId xmlns:p14="http://schemas.microsoft.com/office/powerpoint/2010/main" val="303622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5CED10EE-FAEE-4EDD-9B66-44CC25511CDF}" type="datetimeFigureOut">
              <a:rPr lang="de-DE" smtClean="0"/>
              <a:pPr/>
              <a:t>08.02.2021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AF6F6CE-E5A0-43B2-AFFE-8B7900BDD220}" type="slidenum">
              <a:rPr lang="de-DE" smtClean="0"/>
              <a:pPr/>
              <a:t>‹Nr.›</a:t>
            </a:fld>
            <a:endParaRPr lang="de-DE"/>
          </a:p>
        </p:txBody>
      </p:sp>
    </p:spTree>
    <p:extLst>
      <p:ext uri="{BB962C8B-B14F-4D97-AF65-F5344CB8AC3E}">
        <p14:creationId xmlns:p14="http://schemas.microsoft.com/office/powerpoint/2010/main" val="29245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CED10EE-FAEE-4EDD-9B66-44CC25511CDF}" type="datetimeFigureOut">
              <a:rPr lang="de-DE" smtClean="0"/>
              <a:pPr/>
              <a:t>08.02.2021</a:t>
            </a:fld>
            <a:endParaRPr lang="de-D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e-DE"/>
          </a:p>
        </p:txBody>
      </p:sp>
      <p:sp>
        <p:nvSpPr>
          <p:cNvPr id="9" name="Slide Number Placeholder 8"/>
          <p:cNvSpPr>
            <a:spLocks noGrp="1"/>
          </p:cNvSpPr>
          <p:nvPr>
            <p:ph type="sldNum" sz="quarter" idx="12"/>
          </p:nvPr>
        </p:nvSpPr>
        <p:spPr/>
        <p:txBody>
          <a:bodyPr/>
          <a:lstStyle/>
          <a:p>
            <a:fld id="{4AF6F6CE-E5A0-43B2-AFFE-8B7900BDD220}" type="slidenum">
              <a:rPr lang="de-DE" smtClean="0"/>
              <a:pPr/>
              <a:t>‹Nr.›</a:t>
            </a:fld>
            <a:endParaRPr lang="de-DE"/>
          </a:p>
        </p:txBody>
      </p:sp>
    </p:spTree>
    <p:extLst>
      <p:ext uri="{BB962C8B-B14F-4D97-AF65-F5344CB8AC3E}">
        <p14:creationId xmlns:p14="http://schemas.microsoft.com/office/powerpoint/2010/main" val="372818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CED10EE-FAEE-4EDD-9B66-44CC25511CDF}" type="datetimeFigureOut">
              <a:rPr lang="de-DE" smtClean="0"/>
              <a:pPr/>
              <a:t>08.02.2021</a:t>
            </a:fld>
            <a:endParaRPr lang="de-DE"/>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de-D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AF6F6CE-E5A0-43B2-AFFE-8B7900BDD220}" type="slidenum">
              <a:rPr lang="de-DE" smtClean="0"/>
              <a:pPr/>
              <a:t>‹Nr.›</a:t>
            </a:fld>
            <a:endParaRPr lang="de-DE"/>
          </a:p>
        </p:txBody>
      </p:sp>
    </p:spTree>
    <p:extLst>
      <p:ext uri="{BB962C8B-B14F-4D97-AF65-F5344CB8AC3E}">
        <p14:creationId xmlns:p14="http://schemas.microsoft.com/office/powerpoint/2010/main" val="1826144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5CED10EE-FAEE-4EDD-9B66-44CC25511CDF}" type="datetimeFigureOut">
              <a:rPr lang="de-DE" smtClean="0"/>
              <a:pPr/>
              <a:t>08.02.2021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AF6F6CE-E5A0-43B2-AFFE-8B7900BDD220}" type="slidenum">
              <a:rPr lang="de-DE" smtClean="0"/>
              <a:pPr/>
              <a:t>‹Nr.›</a:t>
            </a:fld>
            <a:endParaRPr lang="de-DE"/>
          </a:p>
        </p:txBody>
      </p:sp>
    </p:spTree>
    <p:extLst>
      <p:ext uri="{BB962C8B-B14F-4D97-AF65-F5344CB8AC3E}">
        <p14:creationId xmlns:p14="http://schemas.microsoft.com/office/powerpoint/2010/main" val="410763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CED10EE-FAEE-4EDD-9B66-44CC25511CDF}" type="datetimeFigureOut">
              <a:rPr lang="de-DE" smtClean="0"/>
              <a:pPr/>
              <a:t>08.02.2021</a:t>
            </a:fld>
            <a:endParaRPr lang="de-DE"/>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e-DE"/>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AF6F6CE-E5A0-43B2-AFFE-8B7900BDD220}" type="slidenum">
              <a:rPr lang="de-DE" smtClean="0"/>
              <a:pPr/>
              <a:t>‹Nr.›</a:t>
            </a:fld>
            <a:endParaRPr lang="de-DE"/>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271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transinterqueer.org/download/Publikationen/InterUndSprache_A_Z.pdf" TargetMode="External"/><Relationship Id="rId2" Type="http://schemas.openxmlformats.org/officeDocument/2006/relationships/hyperlink" Target="https://www.isp-sexualpaedagogik.org/angebote-sexualpaedagogik/" TargetMode="External"/><Relationship Id="rId1" Type="http://schemas.openxmlformats.org/officeDocument/2006/relationships/slideLayout" Target="../slideLayouts/slideLayout2.xml"/><Relationship Id="rId4" Type="http://schemas.openxmlformats.org/officeDocument/2006/relationships/hyperlink" Target="http://www.transinterqueer.org/download/Publikationen/eingriffe_broschuere_inter_2016_sm.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oiigermany.org/interessiert-an-der-dritten-option/" TargetMode="External"/><Relationship Id="rId2" Type="http://schemas.openxmlformats.org/officeDocument/2006/relationships/hyperlink" Target="https://tupodcast.podigee.io/22-neue-episod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bundestag.de/ausschuesse/a06_Recht#url=L2Rva3VtZW50ZS90ZXh0YXJjaGl2LzIwMjEva3cwMi1wYS1yZWNodC1zZWxic3RiZXN0aW1tdW5nLTgxNDk5NA==&amp;mod=mod53967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lpais.com/elpais/2015/11/20/mujeres/1447995720_144799.html" TargetMode="External"/><Relationship Id="rId2" Type="http://schemas.openxmlformats.org/officeDocument/2006/relationships/hyperlink" Target="https://www.deutschlandfunk.de/eine-lange-nacht-ueber-michel-foucault-die-spur-der-macht.704.de.html?dram:article_id=365838" TargetMode="External"/><Relationship Id="rId1" Type="http://schemas.openxmlformats.org/officeDocument/2006/relationships/slideLayout" Target="../slideLayouts/slideLayout2.xml"/><Relationship Id="rId5" Type="http://schemas.openxmlformats.org/officeDocument/2006/relationships/hyperlink" Target="http://www.transstudent.org/gender" TargetMode="External"/><Relationship Id="rId4" Type="http://schemas.openxmlformats.org/officeDocument/2006/relationships/hyperlink" Target="https://gender-mediathek.de/de/media/externes-medium/heterosexuelle-matrix"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mailto:ann-sophie.staehlker@posteo.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514599"/>
          </a:xfrm>
        </p:spPr>
        <p:txBody>
          <a:bodyPr>
            <a:normAutofit fontScale="90000"/>
          </a:bodyPr>
          <a:lstStyle/>
          <a:p>
            <a:r>
              <a:rPr lang="de-DE" sz="4900" b="1" dirty="0"/>
              <a:t>Geschlechtliche Vielfalt in den stationären Hilfen zur Erziehung nach §34 SGB VIII</a:t>
            </a:r>
            <a:endParaRPr lang="de-DE" b="1" dirty="0"/>
          </a:p>
        </p:txBody>
      </p:sp>
      <p:sp>
        <p:nvSpPr>
          <p:cNvPr id="3" name="Untertitel 2"/>
          <p:cNvSpPr>
            <a:spLocks noGrp="1"/>
          </p:cNvSpPr>
          <p:nvPr>
            <p:ph type="subTitle" idx="1"/>
          </p:nvPr>
        </p:nvSpPr>
        <p:spPr>
          <a:xfrm>
            <a:off x="1403648" y="4365104"/>
            <a:ext cx="6400800" cy="1752600"/>
          </a:xfrm>
        </p:spPr>
        <p:txBody>
          <a:bodyPr>
            <a:normAutofit/>
          </a:bodyPr>
          <a:lstStyle/>
          <a:p>
            <a:endParaRPr lang="de-DE" sz="2800" dirty="0"/>
          </a:p>
          <a:p>
            <a:pPr algn="ctr"/>
            <a:r>
              <a:rPr lang="de-DE" sz="2800" dirty="0"/>
              <a:t>Ein Impulsvortrag von </a:t>
            </a:r>
          </a:p>
          <a:p>
            <a:pPr algn="ctr"/>
            <a:r>
              <a:rPr lang="de-DE" sz="2800" dirty="0"/>
              <a:t>Ann-Sophie Stählker </a:t>
            </a:r>
          </a:p>
        </p:txBody>
      </p:sp>
      <p:sp>
        <p:nvSpPr>
          <p:cNvPr id="4" name="Rechteck 3">
            <a:extLst>
              <a:ext uri="{FF2B5EF4-FFF2-40B4-BE49-F238E27FC236}">
                <a16:creationId xmlns:a16="http://schemas.microsoft.com/office/drawing/2014/main" id="{19622171-3069-4A42-A6BF-9B092491A81B}"/>
              </a:ext>
            </a:extLst>
          </p:cNvPr>
          <p:cNvSpPr/>
          <p:nvPr/>
        </p:nvSpPr>
        <p:spPr>
          <a:xfrm>
            <a:off x="685800" y="404664"/>
            <a:ext cx="6624736" cy="461665"/>
          </a:xfrm>
          <a:prstGeom prst="rect">
            <a:avLst/>
          </a:prstGeom>
        </p:spPr>
        <p:txBody>
          <a:bodyPr wrap="square">
            <a:spAutoFit/>
          </a:bodyPr>
          <a:lstStyle/>
          <a:p>
            <a:r>
              <a:rPr lang="de-DE" sz="2400" dirty="0">
                <a:solidFill>
                  <a:schemeClr val="tx1">
                    <a:lumMod val="85000"/>
                    <a:lumOff val="15000"/>
                  </a:schemeClr>
                </a:solidFill>
              </a:rPr>
              <a:t>Transferforum 01.02.21: Geschlechtseintrag ‚divers‘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15A3E8-2B6D-4613-942D-9EAAEBEF5890}"/>
              </a:ext>
            </a:extLst>
          </p:cNvPr>
          <p:cNvSpPr>
            <a:spLocks noGrp="1"/>
          </p:cNvSpPr>
          <p:nvPr>
            <p:ph type="title"/>
          </p:nvPr>
        </p:nvSpPr>
        <p:spPr/>
        <p:txBody>
          <a:bodyPr>
            <a:normAutofit/>
          </a:bodyPr>
          <a:lstStyle/>
          <a:p>
            <a:r>
              <a:rPr lang="de-DE" dirty="0"/>
              <a:t>Geschlechtszuweisung bei der Geburt</a:t>
            </a:r>
          </a:p>
        </p:txBody>
      </p:sp>
      <p:sp>
        <p:nvSpPr>
          <p:cNvPr id="3" name="Inhaltsplatzhalter 2">
            <a:extLst>
              <a:ext uri="{FF2B5EF4-FFF2-40B4-BE49-F238E27FC236}">
                <a16:creationId xmlns:a16="http://schemas.microsoft.com/office/drawing/2014/main" id="{809A2A54-1BF6-4E8A-96F6-CE9F5A1A8FF2}"/>
              </a:ext>
            </a:extLst>
          </p:cNvPr>
          <p:cNvSpPr>
            <a:spLocks noGrp="1"/>
          </p:cNvSpPr>
          <p:nvPr>
            <p:ph idx="1"/>
          </p:nvPr>
        </p:nvSpPr>
        <p:spPr>
          <a:xfrm>
            <a:off x="822960" y="1845734"/>
            <a:ext cx="7543800" cy="4023360"/>
          </a:xfrm>
        </p:spPr>
        <p:txBody>
          <a:bodyPr>
            <a:normAutofit/>
          </a:bodyPr>
          <a:lstStyle/>
          <a:p>
            <a:pPr marL="0" indent="0">
              <a:buNone/>
            </a:pPr>
            <a:endParaRPr lang="de-DE" dirty="0"/>
          </a:p>
          <a:p>
            <a:pPr marL="177800" indent="-177800">
              <a:buFont typeface="Arial" panose="020B0604020202020204" pitchFamily="34" charset="0"/>
              <a:buChar char="•"/>
            </a:pPr>
            <a:r>
              <a:rPr lang="de-DE" dirty="0"/>
              <a:t>Geschlechtsangleichende Operationen an nicht einwilligungsfähigen     Säuglingen</a:t>
            </a:r>
          </a:p>
          <a:p>
            <a:pPr marL="470408" lvl="1" indent="-177800">
              <a:buFont typeface="Arial" panose="020B0604020202020204" pitchFamily="34" charset="0"/>
              <a:buChar char="•"/>
            </a:pPr>
            <a:r>
              <a:rPr lang="de-DE" dirty="0"/>
              <a:t>Zwischen 2005 und 2016: 1871 pro Jahr</a:t>
            </a:r>
          </a:p>
          <a:p>
            <a:pPr marL="470408" lvl="1" indent="-177800">
              <a:buFont typeface="Arial" panose="020B0604020202020204" pitchFamily="34" charset="0"/>
              <a:buChar char="•"/>
            </a:pPr>
            <a:r>
              <a:rPr lang="de-DE" dirty="0"/>
              <a:t>2016: 2079 pro Jahr </a:t>
            </a:r>
          </a:p>
          <a:p>
            <a:pPr marL="470408" lvl="1" indent="-177800">
              <a:buFont typeface="Arial" panose="020B0604020202020204" pitchFamily="34" charset="0"/>
              <a:buChar char="•"/>
            </a:pPr>
            <a:r>
              <a:rPr lang="de-DE" dirty="0"/>
              <a:t>Weitere Operationen 2017 und 2018 vor allem in Bayern, Thüringen, NRW, Baden-</a:t>
            </a:r>
            <a:r>
              <a:rPr lang="de-DE" dirty="0" err="1"/>
              <a:t>Würtemberg</a:t>
            </a:r>
            <a:endParaRPr lang="de-DE" dirty="0"/>
          </a:p>
          <a:p>
            <a:pPr marL="177800" indent="-177800">
              <a:buFont typeface="Arial" panose="020B0604020202020204" pitchFamily="34" charset="0"/>
              <a:buChar char="•"/>
            </a:pPr>
            <a:r>
              <a:rPr lang="de-DE" dirty="0"/>
              <a:t> 2016: S2k-Leitlinie 174/001. Varianten der Geschlechtsentwicklung </a:t>
            </a:r>
            <a:r>
              <a:rPr lang="de-DE" dirty="0">
                <a:sym typeface="Wingdings" panose="05000000000000000000" pitchFamily="2" charset="2"/>
              </a:rPr>
              <a:t> Trotzdem keine rückläufigen Zahlen der Eingriffe </a:t>
            </a:r>
          </a:p>
          <a:p>
            <a:pPr>
              <a:buFont typeface="Arial" panose="020B0604020202020204" pitchFamily="34" charset="0"/>
              <a:buChar char="•"/>
            </a:pPr>
            <a:r>
              <a:rPr lang="de-DE" dirty="0">
                <a:sym typeface="Wingdings" panose="05000000000000000000" pitchFamily="2" charset="2"/>
              </a:rPr>
              <a:t> Gesetzesentwurf 25.11.2020 „zum Schutz von Kindern mit Varianten der Geschlechtsentwicklung“ </a:t>
            </a:r>
          </a:p>
          <a:p>
            <a:endParaRPr lang="de-DE" dirty="0"/>
          </a:p>
          <a:p>
            <a:pPr marL="0" indent="0">
              <a:buNone/>
            </a:pPr>
            <a:endParaRPr lang="de-DE" dirty="0"/>
          </a:p>
          <a:p>
            <a:endParaRPr lang="de-DE" dirty="0"/>
          </a:p>
        </p:txBody>
      </p:sp>
      <p:sp>
        <p:nvSpPr>
          <p:cNvPr id="5" name="Textfeld 4">
            <a:extLst>
              <a:ext uri="{FF2B5EF4-FFF2-40B4-BE49-F238E27FC236}">
                <a16:creationId xmlns:a16="http://schemas.microsoft.com/office/drawing/2014/main" id="{DAF20572-6BDB-4A93-AF4A-4CC499B4EF3B}"/>
              </a:ext>
            </a:extLst>
          </p:cNvPr>
          <p:cNvSpPr txBox="1"/>
          <p:nvPr/>
        </p:nvSpPr>
        <p:spPr>
          <a:xfrm>
            <a:off x="822960" y="6488668"/>
            <a:ext cx="7853496" cy="369332"/>
          </a:xfrm>
          <a:prstGeom prst="rect">
            <a:avLst/>
          </a:prstGeom>
          <a:noFill/>
        </p:spPr>
        <p:txBody>
          <a:bodyPr wrap="square" rtlCol="0">
            <a:spAutoFit/>
          </a:bodyPr>
          <a:lstStyle/>
          <a:p>
            <a:pPr algn="r"/>
            <a:r>
              <a:rPr lang="de-DE" dirty="0"/>
              <a:t>Vgl. </a:t>
            </a:r>
            <a:r>
              <a:rPr lang="de-DE" dirty="0" err="1"/>
              <a:t>Hoenes</a:t>
            </a:r>
            <a:r>
              <a:rPr lang="de-DE" dirty="0"/>
              <a:t> &amp; </a:t>
            </a:r>
            <a:r>
              <a:rPr lang="de-DE" dirty="0" err="1"/>
              <a:t>Januscke</a:t>
            </a:r>
            <a:r>
              <a:rPr lang="de-DE" dirty="0"/>
              <a:t> &amp; Klöppel 2019, Klöppel 2020 </a:t>
            </a:r>
          </a:p>
        </p:txBody>
      </p:sp>
    </p:spTree>
    <p:extLst>
      <p:ext uri="{BB962C8B-B14F-4D97-AF65-F5344CB8AC3E}">
        <p14:creationId xmlns:p14="http://schemas.microsoft.com/office/powerpoint/2010/main" val="231763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769E67-A6D4-49B1-A7DC-E910ABA68BBD}"/>
              </a:ext>
            </a:extLst>
          </p:cNvPr>
          <p:cNvSpPr>
            <a:spLocks noGrp="1"/>
          </p:cNvSpPr>
          <p:nvPr>
            <p:ph type="title"/>
          </p:nvPr>
        </p:nvSpPr>
        <p:spPr/>
        <p:txBody>
          <a:bodyPr/>
          <a:lstStyle/>
          <a:p>
            <a:r>
              <a:rPr lang="de-DE" dirty="0"/>
              <a:t>Theoretischer Rahmen</a:t>
            </a:r>
          </a:p>
        </p:txBody>
      </p:sp>
      <p:pic>
        <p:nvPicPr>
          <p:cNvPr id="7" name="Grafik 6" descr="Ein Bild, das Person, drinnen, schwarz, dunkel enthält.&#10;&#10;Automatisch generierte Beschreibung">
            <a:extLst>
              <a:ext uri="{FF2B5EF4-FFF2-40B4-BE49-F238E27FC236}">
                <a16:creationId xmlns:a16="http://schemas.microsoft.com/office/drawing/2014/main" id="{D246A47B-72EF-4FFF-8551-13768A8B1D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8032" y="2699048"/>
            <a:ext cx="2160240" cy="2097871"/>
          </a:xfrm>
          <a:prstGeom prst="rect">
            <a:avLst/>
          </a:prstGeom>
        </p:spPr>
      </p:pic>
      <p:sp>
        <p:nvSpPr>
          <p:cNvPr id="4" name="Textfeld 3">
            <a:extLst>
              <a:ext uri="{FF2B5EF4-FFF2-40B4-BE49-F238E27FC236}">
                <a16:creationId xmlns:a16="http://schemas.microsoft.com/office/drawing/2014/main" id="{D9C81A9C-EE43-0448-A4FA-898A1FCF3C61}"/>
              </a:ext>
            </a:extLst>
          </p:cNvPr>
          <p:cNvSpPr txBox="1"/>
          <p:nvPr/>
        </p:nvSpPr>
        <p:spPr>
          <a:xfrm>
            <a:off x="5798032" y="2104719"/>
            <a:ext cx="2374368" cy="400110"/>
          </a:xfrm>
          <a:prstGeom prst="rect">
            <a:avLst/>
          </a:prstGeom>
          <a:noFill/>
        </p:spPr>
        <p:txBody>
          <a:bodyPr wrap="none" rtlCol="0">
            <a:spAutoFit/>
          </a:bodyPr>
          <a:lstStyle/>
          <a:p>
            <a:r>
              <a:rPr lang="de-DE" sz="2000" dirty="0">
                <a:solidFill>
                  <a:schemeClr val="tx1">
                    <a:lumMod val="75000"/>
                    <a:lumOff val="25000"/>
                  </a:schemeClr>
                </a:solidFill>
              </a:rPr>
              <a:t>Judith Butler (*1956)</a:t>
            </a:r>
          </a:p>
        </p:txBody>
      </p:sp>
      <p:sp>
        <p:nvSpPr>
          <p:cNvPr id="8" name="Textfeld 7">
            <a:extLst>
              <a:ext uri="{FF2B5EF4-FFF2-40B4-BE49-F238E27FC236}">
                <a16:creationId xmlns:a16="http://schemas.microsoft.com/office/drawing/2014/main" id="{0149E697-9AE2-6547-91E6-DDFBCBB92EAB}"/>
              </a:ext>
            </a:extLst>
          </p:cNvPr>
          <p:cNvSpPr txBox="1"/>
          <p:nvPr/>
        </p:nvSpPr>
        <p:spPr>
          <a:xfrm>
            <a:off x="915472" y="2104719"/>
            <a:ext cx="3308085" cy="400110"/>
          </a:xfrm>
          <a:prstGeom prst="rect">
            <a:avLst/>
          </a:prstGeom>
          <a:noFill/>
        </p:spPr>
        <p:txBody>
          <a:bodyPr wrap="none" rtlCol="0">
            <a:spAutoFit/>
          </a:bodyPr>
          <a:lstStyle/>
          <a:p>
            <a:r>
              <a:rPr lang="de-DE" sz="2000" dirty="0">
                <a:solidFill>
                  <a:schemeClr val="tx1">
                    <a:lumMod val="75000"/>
                    <a:lumOff val="25000"/>
                  </a:schemeClr>
                </a:solidFill>
              </a:rPr>
              <a:t>Michel Foucault (*1926-1984)</a:t>
            </a:r>
          </a:p>
        </p:txBody>
      </p:sp>
      <p:sp>
        <p:nvSpPr>
          <p:cNvPr id="9" name="Textfeld 8">
            <a:extLst>
              <a:ext uri="{FF2B5EF4-FFF2-40B4-BE49-F238E27FC236}">
                <a16:creationId xmlns:a16="http://schemas.microsoft.com/office/drawing/2014/main" id="{A2A8B783-37CD-0E42-ADEE-10256E81AFEE}"/>
              </a:ext>
            </a:extLst>
          </p:cNvPr>
          <p:cNvSpPr txBox="1"/>
          <p:nvPr/>
        </p:nvSpPr>
        <p:spPr>
          <a:xfrm>
            <a:off x="2164674" y="5301208"/>
            <a:ext cx="4814652" cy="400110"/>
          </a:xfrm>
          <a:prstGeom prst="rect">
            <a:avLst/>
          </a:prstGeom>
          <a:noFill/>
        </p:spPr>
        <p:txBody>
          <a:bodyPr wrap="none" rtlCol="0">
            <a:spAutoFit/>
          </a:bodyPr>
          <a:lstStyle/>
          <a:p>
            <a:pPr algn="ctr"/>
            <a:r>
              <a:rPr lang="de-DE" sz="2000" dirty="0">
                <a:solidFill>
                  <a:schemeClr val="accent1"/>
                </a:solidFill>
                <a:sym typeface="Wingdings" panose="05000000000000000000" pitchFamily="2" charset="2"/>
              </a:rPr>
              <a:t></a:t>
            </a:r>
            <a:r>
              <a:rPr lang="de-DE" sz="2000" dirty="0">
                <a:solidFill>
                  <a:schemeClr val="tx1">
                    <a:lumMod val="75000"/>
                    <a:lumOff val="25000"/>
                  </a:schemeClr>
                </a:solidFill>
                <a:sym typeface="Wingdings" panose="05000000000000000000" pitchFamily="2" charset="2"/>
              </a:rPr>
              <a:t> Warum diese beiden Theoretiker*innen? </a:t>
            </a:r>
          </a:p>
        </p:txBody>
      </p:sp>
      <p:pic>
        <p:nvPicPr>
          <p:cNvPr id="6" name="Grafik 5" descr="Ein Bild, das Person, Mann, tragen, älter enthält.&#10;&#10;Automatisch generierte Beschreibung">
            <a:extLst>
              <a:ext uri="{FF2B5EF4-FFF2-40B4-BE49-F238E27FC236}">
                <a16:creationId xmlns:a16="http://schemas.microsoft.com/office/drawing/2014/main" id="{8E5C025F-4E27-4F33-95C0-BA61ED29C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244" y="3025686"/>
            <a:ext cx="3146543" cy="1771233"/>
          </a:xfrm>
          <a:prstGeom prst="rect">
            <a:avLst/>
          </a:prstGeom>
        </p:spPr>
      </p:pic>
      <p:sp>
        <p:nvSpPr>
          <p:cNvPr id="13" name="Textfeld 12">
            <a:extLst>
              <a:ext uri="{FF2B5EF4-FFF2-40B4-BE49-F238E27FC236}">
                <a16:creationId xmlns:a16="http://schemas.microsoft.com/office/drawing/2014/main" id="{7AF9F0AC-C3C8-4C2E-897B-106EDAFF825B}"/>
              </a:ext>
            </a:extLst>
          </p:cNvPr>
          <p:cNvSpPr txBox="1"/>
          <p:nvPr/>
        </p:nvSpPr>
        <p:spPr>
          <a:xfrm>
            <a:off x="3494715" y="4823494"/>
            <a:ext cx="1296144" cy="307777"/>
          </a:xfrm>
          <a:prstGeom prst="rect">
            <a:avLst/>
          </a:prstGeom>
          <a:noFill/>
        </p:spPr>
        <p:txBody>
          <a:bodyPr wrap="square" rtlCol="0">
            <a:spAutoFit/>
          </a:bodyPr>
          <a:lstStyle/>
          <a:p>
            <a:r>
              <a:rPr lang="de-DE" sz="1400" dirty="0"/>
              <a:t>Abb. 1</a:t>
            </a:r>
          </a:p>
        </p:txBody>
      </p:sp>
      <p:sp>
        <p:nvSpPr>
          <p:cNvPr id="14" name="Textfeld 13">
            <a:extLst>
              <a:ext uri="{FF2B5EF4-FFF2-40B4-BE49-F238E27FC236}">
                <a16:creationId xmlns:a16="http://schemas.microsoft.com/office/drawing/2014/main" id="{B85B8452-4393-4223-9546-40BDB4BD2D73}"/>
              </a:ext>
            </a:extLst>
          </p:cNvPr>
          <p:cNvSpPr txBox="1"/>
          <p:nvPr/>
        </p:nvSpPr>
        <p:spPr>
          <a:xfrm>
            <a:off x="7388464" y="4823495"/>
            <a:ext cx="1139615" cy="307777"/>
          </a:xfrm>
          <a:prstGeom prst="rect">
            <a:avLst/>
          </a:prstGeom>
          <a:noFill/>
        </p:spPr>
        <p:txBody>
          <a:bodyPr wrap="square" rtlCol="0">
            <a:spAutoFit/>
          </a:bodyPr>
          <a:lstStyle/>
          <a:p>
            <a:r>
              <a:rPr lang="de-DE" sz="1400" dirty="0"/>
              <a:t>Abb. 2</a:t>
            </a:r>
          </a:p>
        </p:txBody>
      </p:sp>
    </p:spTree>
    <p:extLst>
      <p:ext uri="{BB962C8B-B14F-4D97-AF65-F5344CB8AC3E}">
        <p14:creationId xmlns:p14="http://schemas.microsoft.com/office/powerpoint/2010/main" val="4012104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EA633-D959-4B26-89DA-4C18F0980090}"/>
              </a:ext>
            </a:extLst>
          </p:cNvPr>
          <p:cNvSpPr>
            <a:spLocks noGrp="1"/>
          </p:cNvSpPr>
          <p:nvPr>
            <p:ph type="title"/>
          </p:nvPr>
        </p:nvSpPr>
        <p:spPr/>
        <p:txBody>
          <a:bodyPr/>
          <a:lstStyle/>
          <a:p>
            <a:r>
              <a:rPr lang="de-DE" dirty="0"/>
              <a:t>Foucaults Macht-Wissen Komplexe </a:t>
            </a:r>
          </a:p>
        </p:txBody>
      </p:sp>
      <p:sp>
        <p:nvSpPr>
          <p:cNvPr id="4" name="Rechteck: abgerundete Ecken 3">
            <a:extLst>
              <a:ext uri="{FF2B5EF4-FFF2-40B4-BE49-F238E27FC236}">
                <a16:creationId xmlns:a16="http://schemas.microsoft.com/office/drawing/2014/main" id="{9482A983-2A7D-44EA-8C57-1C45572EBA0D}"/>
              </a:ext>
            </a:extLst>
          </p:cNvPr>
          <p:cNvSpPr/>
          <p:nvPr/>
        </p:nvSpPr>
        <p:spPr>
          <a:xfrm>
            <a:off x="891630" y="2533524"/>
            <a:ext cx="2880320" cy="72008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de-DE" sz="2000" b="1" dirty="0">
                <a:solidFill>
                  <a:schemeClr val="tx1"/>
                </a:solidFill>
              </a:rPr>
              <a:t>Macht</a:t>
            </a:r>
          </a:p>
        </p:txBody>
      </p:sp>
      <p:sp>
        <p:nvSpPr>
          <p:cNvPr id="5" name="Rechteck: abgerundete Ecken 4">
            <a:extLst>
              <a:ext uri="{FF2B5EF4-FFF2-40B4-BE49-F238E27FC236}">
                <a16:creationId xmlns:a16="http://schemas.microsoft.com/office/drawing/2014/main" id="{362B8F8C-9C77-4537-AC13-666FB6016B5C}"/>
              </a:ext>
            </a:extLst>
          </p:cNvPr>
          <p:cNvSpPr/>
          <p:nvPr/>
        </p:nvSpPr>
        <p:spPr>
          <a:xfrm>
            <a:off x="899592" y="3773350"/>
            <a:ext cx="2880320" cy="72008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de-DE" sz="2000" b="1" dirty="0">
                <a:solidFill>
                  <a:schemeClr val="tx1"/>
                </a:solidFill>
              </a:rPr>
              <a:t>Produktion von Wissen</a:t>
            </a:r>
          </a:p>
        </p:txBody>
      </p:sp>
      <p:sp>
        <p:nvSpPr>
          <p:cNvPr id="6" name="Rechteck: abgerundete Ecken 5">
            <a:extLst>
              <a:ext uri="{FF2B5EF4-FFF2-40B4-BE49-F238E27FC236}">
                <a16:creationId xmlns:a16="http://schemas.microsoft.com/office/drawing/2014/main" id="{B5F0EDEA-5084-446C-B88F-E5B626A123DC}"/>
              </a:ext>
            </a:extLst>
          </p:cNvPr>
          <p:cNvSpPr/>
          <p:nvPr/>
        </p:nvSpPr>
        <p:spPr>
          <a:xfrm>
            <a:off x="899592" y="5013176"/>
            <a:ext cx="2880320" cy="72008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de-DE" sz="2000" b="1" dirty="0">
                <a:solidFill>
                  <a:schemeClr val="tx1"/>
                </a:solidFill>
              </a:rPr>
              <a:t>Diskursanalyse</a:t>
            </a:r>
          </a:p>
        </p:txBody>
      </p:sp>
      <p:cxnSp>
        <p:nvCxnSpPr>
          <p:cNvPr id="8" name="Gerade Verbindung mit Pfeil 7">
            <a:extLst>
              <a:ext uri="{FF2B5EF4-FFF2-40B4-BE49-F238E27FC236}">
                <a16:creationId xmlns:a16="http://schemas.microsoft.com/office/drawing/2014/main" id="{BE3E5092-E804-4CDF-8893-358A792F33F2}"/>
              </a:ext>
            </a:extLst>
          </p:cNvPr>
          <p:cNvCxnSpPr/>
          <p:nvPr/>
        </p:nvCxnSpPr>
        <p:spPr>
          <a:xfrm>
            <a:off x="4139952" y="2893564"/>
            <a:ext cx="100811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Gerade Verbindung mit Pfeil 8">
            <a:extLst>
              <a:ext uri="{FF2B5EF4-FFF2-40B4-BE49-F238E27FC236}">
                <a16:creationId xmlns:a16="http://schemas.microsoft.com/office/drawing/2014/main" id="{0970448B-7D15-4C84-9AAD-CA112C38F89D}"/>
              </a:ext>
            </a:extLst>
          </p:cNvPr>
          <p:cNvCxnSpPr/>
          <p:nvPr/>
        </p:nvCxnSpPr>
        <p:spPr>
          <a:xfrm>
            <a:off x="4139952" y="4133390"/>
            <a:ext cx="100811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Gerade Verbindung mit Pfeil 9">
            <a:extLst>
              <a:ext uri="{FF2B5EF4-FFF2-40B4-BE49-F238E27FC236}">
                <a16:creationId xmlns:a16="http://schemas.microsoft.com/office/drawing/2014/main" id="{40CDF5EF-527F-4C3A-B511-61C3C49344C7}"/>
              </a:ext>
            </a:extLst>
          </p:cNvPr>
          <p:cNvCxnSpPr/>
          <p:nvPr/>
        </p:nvCxnSpPr>
        <p:spPr>
          <a:xfrm>
            <a:off x="4139952" y="5373216"/>
            <a:ext cx="100811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feld 13">
            <a:extLst>
              <a:ext uri="{FF2B5EF4-FFF2-40B4-BE49-F238E27FC236}">
                <a16:creationId xmlns:a16="http://schemas.microsoft.com/office/drawing/2014/main" id="{4391259D-D20B-4905-964D-F46F72A1E205}"/>
              </a:ext>
            </a:extLst>
          </p:cNvPr>
          <p:cNvSpPr txBox="1"/>
          <p:nvPr/>
        </p:nvSpPr>
        <p:spPr>
          <a:xfrm>
            <a:off x="5486440" y="2693509"/>
            <a:ext cx="3046000" cy="400110"/>
          </a:xfrm>
          <a:prstGeom prst="rect">
            <a:avLst/>
          </a:prstGeom>
          <a:noFill/>
        </p:spPr>
        <p:txBody>
          <a:bodyPr wrap="square" rtlCol="0">
            <a:spAutoFit/>
          </a:bodyPr>
          <a:lstStyle/>
          <a:p>
            <a:r>
              <a:rPr lang="de-DE" sz="2000" dirty="0"/>
              <a:t>produktiv und omnipräsent</a:t>
            </a:r>
          </a:p>
        </p:txBody>
      </p:sp>
      <p:sp>
        <p:nvSpPr>
          <p:cNvPr id="15" name="Textfeld 14">
            <a:extLst>
              <a:ext uri="{FF2B5EF4-FFF2-40B4-BE49-F238E27FC236}">
                <a16:creationId xmlns:a16="http://schemas.microsoft.com/office/drawing/2014/main" id="{915E197A-AADD-4957-94D4-04A639817285}"/>
              </a:ext>
            </a:extLst>
          </p:cNvPr>
          <p:cNvSpPr txBox="1"/>
          <p:nvPr/>
        </p:nvSpPr>
        <p:spPr>
          <a:xfrm>
            <a:off x="5486440" y="3948724"/>
            <a:ext cx="3046000" cy="400110"/>
          </a:xfrm>
          <a:prstGeom prst="rect">
            <a:avLst/>
          </a:prstGeom>
          <a:noFill/>
        </p:spPr>
        <p:txBody>
          <a:bodyPr wrap="square" rtlCol="0">
            <a:spAutoFit/>
          </a:bodyPr>
          <a:lstStyle/>
          <a:p>
            <a:r>
              <a:rPr lang="de-DE" sz="2000" dirty="0"/>
              <a:t>wird im Diskurs konstruiert</a:t>
            </a:r>
          </a:p>
        </p:txBody>
      </p:sp>
      <p:sp>
        <p:nvSpPr>
          <p:cNvPr id="16" name="Textfeld 15">
            <a:extLst>
              <a:ext uri="{FF2B5EF4-FFF2-40B4-BE49-F238E27FC236}">
                <a16:creationId xmlns:a16="http://schemas.microsoft.com/office/drawing/2014/main" id="{13EDC4DB-60CE-4A5C-AD16-4D4BBB257EA5}"/>
              </a:ext>
            </a:extLst>
          </p:cNvPr>
          <p:cNvSpPr txBox="1"/>
          <p:nvPr/>
        </p:nvSpPr>
        <p:spPr>
          <a:xfrm>
            <a:off x="5486440" y="4911551"/>
            <a:ext cx="2880320" cy="1015663"/>
          </a:xfrm>
          <a:prstGeom prst="rect">
            <a:avLst/>
          </a:prstGeom>
          <a:noFill/>
        </p:spPr>
        <p:txBody>
          <a:bodyPr wrap="square" rtlCol="0">
            <a:spAutoFit/>
          </a:bodyPr>
          <a:lstStyle/>
          <a:p>
            <a:r>
              <a:rPr lang="de-DE" sz="2000" dirty="0"/>
              <a:t>Wer spricht in welchem Kontext und wer wird gehört?</a:t>
            </a:r>
          </a:p>
        </p:txBody>
      </p:sp>
      <p:sp>
        <p:nvSpPr>
          <p:cNvPr id="19" name="Textfeld 18">
            <a:extLst>
              <a:ext uri="{FF2B5EF4-FFF2-40B4-BE49-F238E27FC236}">
                <a16:creationId xmlns:a16="http://schemas.microsoft.com/office/drawing/2014/main" id="{2067D1B9-6DDE-429C-A15E-624FEBCE95C9}"/>
              </a:ext>
            </a:extLst>
          </p:cNvPr>
          <p:cNvSpPr txBox="1"/>
          <p:nvPr/>
        </p:nvSpPr>
        <p:spPr>
          <a:xfrm>
            <a:off x="5426348" y="6428376"/>
            <a:ext cx="3744416" cy="338554"/>
          </a:xfrm>
          <a:prstGeom prst="rect">
            <a:avLst/>
          </a:prstGeom>
          <a:noFill/>
        </p:spPr>
        <p:txBody>
          <a:bodyPr wrap="square" rtlCol="0">
            <a:spAutoFit/>
          </a:bodyPr>
          <a:lstStyle/>
          <a:p>
            <a:r>
              <a:rPr lang="de-DE" sz="1600" dirty="0"/>
              <a:t>Vgl. Foucault 1977, Kerner 2009, Villa 2001</a:t>
            </a:r>
          </a:p>
        </p:txBody>
      </p:sp>
    </p:spTree>
    <p:extLst>
      <p:ext uri="{BB962C8B-B14F-4D97-AF65-F5344CB8AC3E}">
        <p14:creationId xmlns:p14="http://schemas.microsoft.com/office/powerpoint/2010/main" val="1265822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Butlers Heterosexuelle Matrix </a:t>
            </a:r>
          </a:p>
        </p:txBody>
      </p:sp>
      <p:sp>
        <p:nvSpPr>
          <p:cNvPr id="22" name="Textfeld 21">
            <a:extLst>
              <a:ext uri="{FF2B5EF4-FFF2-40B4-BE49-F238E27FC236}">
                <a16:creationId xmlns:a16="http://schemas.microsoft.com/office/drawing/2014/main" id="{E42B1CFC-6EE1-425B-8A69-0494A17C8094}"/>
              </a:ext>
            </a:extLst>
          </p:cNvPr>
          <p:cNvSpPr txBox="1"/>
          <p:nvPr/>
        </p:nvSpPr>
        <p:spPr>
          <a:xfrm>
            <a:off x="2843808" y="1916832"/>
            <a:ext cx="3240360" cy="707886"/>
          </a:xfrm>
          <a:prstGeom prst="rect">
            <a:avLst/>
          </a:prstGeom>
          <a:noFill/>
        </p:spPr>
        <p:txBody>
          <a:bodyPr wrap="square" rtlCol="0">
            <a:spAutoFit/>
          </a:bodyPr>
          <a:lstStyle/>
          <a:p>
            <a:pPr algn="ctr"/>
            <a:r>
              <a:rPr lang="de-DE" sz="2000" b="1" dirty="0"/>
              <a:t>Sex / </a:t>
            </a:r>
          </a:p>
          <a:p>
            <a:pPr algn="ctr"/>
            <a:r>
              <a:rPr lang="de-DE" sz="2000" b="1" dirty="0"/>
              <a:t>anatomisches Geschlecht </a:t>
            </a:r>
          </a:p>
        </p:txBody>
      </p:sp>
      <p:sp>
        <p:nvSpPr>
          <p:cNvPr id="23" name="Textfeld 22">
            <a:extLst>
              <a:ext uri="{FF2B5EF4-FFF2-40B4-BE49-F238E27FC236}">
                <a16:creationId xmlns:a16="http://schemas.microsoft.com/office/drawing/2014/main" id="{406D76DC-6404-448A-B1C1-D68A44FD12C6}"/>
              </a:ext>
            </a:extLst>
          </p:cNvPr>
          <p:cNvSpPr txBox="1"/>
          <p:nvPr/>
        </p:nvSpPr>
        <p:spPr>
          <a:xfrm>
            <a:off x="5832140" y="4868174"/>
            <a:ext cx="2412268" cy="707886"/>
          </a:xfrm>
          <a:prstGeom prst="rect">
            <a:avLst/>
          </a:prstGeom>
          <a:noFill/>
        </p:spPr>
        <p:txBody>
          <a:bodyPr wrap="square" rtlCol="0">
            <a:spAutoFit/>
          </a:bodyPr>
          <a:lstStyle/>
          <a:p>
            <a:pPr algn="ctr"/>
            <a:r>
              <a:rPr lang="de-DE" sz="2000" b="1" dirty="0"/>
              <a:t>Gender / Geschlechtsidentität</a:t>
            </a:r>
          </a:p>
        </p:txBody>
      </p:sp>
      <p:sp>
        <p:nvSpPr>
          <p:cNvPr id="24" name="Textfeld 23">
            <a:extLst>
              <a:ext uri="{FF2B5EF4-FFF2-40B4-BE49-F238E27FC236}">
                <a16:creationId xmlns:a16="http://schemas.microsoft.com/office/drawing/2014/main" id="{8BFA4725-903E-46F2-95B4-0A512180DAA5}"/>
              </a:ext>
            </a:extLst>
          </p:cNvPr>
          <p:cNvSpPr txBox="1"/>
          <p:nvPr/>
        </p:nvSpPr>
        <p:spPr>
          <a:xfrm>
            <a:off x="791580" y="4868174"/>
            <a:ext cx="2268252" cy="707886"/>
          </a:xfrm>
          <a:prstGeom prst="rect">
            <a:avLst/>
          </a:prstGeom>
          <a:noFill/>
        </p:spPr>
        <p:txBody>
          <a:bodyPr wrap="square" rtlCol="0">
            <a:spAutoFit/>
          </a:bodyPr>
          <a:lstStyle/>
          <a:p>
            <a:pPr algn="ctr"/>
            <a:r>
              <a:rPr lang="de-DE" sz="2000" b="1" dirty="0" err="1"/>
              <a:t>Desire</a:t>
            </a:r>
            <a:r>
              <a:rPr lang="de-DE" sz="2000" b="1" dirty="0"/>
              <a:t> / </a:t>
            </a:r>
          </a:p>
          <a:p>
            <a:pPr algn="ctr"/>
            <a:r>
              <a:rPr lang="de-DE" sz="2000" b="1" dirty="0"/>
              <a:t>sexuelles Begehren</a:t>
            </a:r>
          </a:p>
        </p:txBody>
      </p:sp>
      <p:sp>
        <p:nvSpPr>
          <p:cNvPr id="6" name="Pfeil: nach links und rechts 5">
            <a:extLst>
              <a:ext uri="{FF2B5EF4-FFF2-40B4-BE49-F238E27FC236}">
                <a16:creationId xmlns:a16="http://schemas.microsoft.com/office/drawing/2014/main" id="{1253353F-1CDE-41DC-B179-C348C1E1A6A3}"/>
              </a:ext>
            </a:extLst>
          </p:cNvPr>
          <p:cNvSpPr/>
          <p:nvPr/>
        </p:nvSpPr>
        <p:spPr>
          <a:xfrm>
            <a:off x="3419872" y="4806804"/>
            <a:ext cx="2016224" cy="7104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links und rechts 16">
            <a:extLst>
              <a:ext uri="{FF2B5EF4-FFF2-40B4-BE49-F238E27FC236}">
                <a16:creationId xmlns:a16="http://schemas.microsoft.com/office/drawing/2014/main" id="{40E48A52-13FA-4159-B22C-23EA1B243955}"/>
              </a:ext>
            </a:extLst>
          </p:cNvPr>
          <p:cNvSpPr/>
          <p:nvPr/>
        </p:nvSpPr>
        <p:spPr>
          <a:xfrm rot="18019763">
            <a:off x="2219313" y="3361682"/>
            <a:ext cx="2016224" cy="7104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links und rechts 18">
            <a:extLst>
              <a:ext uri="{FF2B5EF4-FFF2-40B4-BE49-F238E27FC236}">
                <a16:creationId xmlns:a16="http://schemas.microsoft.com/office/drawing/2014/main" id="{9725FE7D-8415-464F-8EB7-18C92ECE0FCB}"/>
              </a:ext>
            </a:extLst>
          </p:cNvPr>
          <p:cNvSpPr/>
          <p:nvPr/>
        </p:nvSpPr>
        <p:spPr>
          <a:xfrm rot="3194039">
            <a:off x="4532893" y="3316789"/>
            <a:ext cx="2016224" cy="7104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feld 2">
            <a:extLst>
              <a:ext uri="{FF2B5EF4-FFF2-40B4-BE49-F238E27FC236}">
                <a16:creationId xmlns:a16="http://schemas.microsoft.com/office/drawing/2014/main" id="{EB5AC759-F347-1B4F-835D-3D789D7DBACC}"/>
              </a:ext>
            </a:extLst>
          </p:cNvPr>
          <p:cNvSpPr txBox="1"/>
          <p:nvPr/>
        </p:nvSpPr>
        <p:spPr>
          <a:xfrm>
            <a:off x="4438476" y="6443072"/>
            <a:ext cx="4752528" cy="338554"/>
          </a:xfrm>
          <a:prstGeom prst="rect">
            <a:avLst/>
          </a:prstGeom>
          <a:noFill/>
        </p:spPr>
        <p:txBody>
          <a:bodyPr wrap="square" rtlCol="0">
            <a:spAutoFit/>
          </a:bodyPr>
          <a:lstStyle/>
          <a:p>
            <a:r>
              <a:rPr lang="de-DE" sz="1600" dirty="0"/>
              <a:t>Vgl. Bergmann 2012, Butler 1991, Villa 2001, Villa 2003</a:t>
            </a:r>
          </a:p>
        </p:txBody>
      </p:sp>
      <p:sp>
        <p:nvSpPr>
          <p:cNvPr id="4" name="Textfeld 3">
            <a:extLst>
              <a:ext uri="{FF2B5EF4-FFF2-40B4-BE49-F238E27FC236}">
                <a16:creationId xmlns:a16="http://schemas.microsoft.com/office/drawing/2014/main" id="{73875685-77AB-4894-9E31-14894F626A60}"/>
              </a:ext>
            </a:extLst>
          </p:cNvPr>
          <p:cNvSpPr txBox="1"/>
          <p:nvPr/>
        </p:nvSpPr>
        <p:spPr>
          <a:xfrm>
            <a:off x="8244408" y="5840289"/>
            <a:ext cx="1202472" cy="338554"/>
          </a:xfrm>
          <a:prstGeom prst="rect">
            <a:avLst/>
          </a:prstGeom>
          <a:noFill/>
        </p:spPr>
        <p:txBody>
          <a:bodyPr wrap="square" rtlCol="0">
            <a:spAutoFit/>
          </a:bodyPr>
          <a:lstStyle/>
          <a:p>
            <a:r>
              <a:rPr lang="de-DE" sz="1600" dirty="0"/>
              <a:t>Abb. 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Inhaltsplatzhalter 5"/>
          <p:cNvSpPr>
            <a:spLocks noGrp="1"/>
          </p:cNvSpPr>
          <p:nvPr>
            <p:ph idx="1"/>
          </p:nvPr>
        </p:nvSpPr>
        <p:spPr>
          <a:xfrm>
            <a:off x="448615" y="6475440"/>
            <a:ext cx="8244408" cy="193920"/>
          </a:xfrm>
        </p:spPr>
        <p:txBody>
          <a:bodyPr>
            <a:noAutofit/>
          </a:bodyPr>
          <a:lstStyle/>
          <a:p>
            <a:pPr algn="r"/>
            <a:r>
              <a:rPr lang="de-DE" sz="1600" dirty="0">
                <a:solidFill>
                  <a:schemeClr val="tx1"/>
                </a:solidFill>
              </a:rPr>
              <a:t>Abb. 4</a:t>
            </a:r>
          </a:p>
        </p:txBody>
      </p:sp>
      <p:pic>
        <p:nvPicPr>
          <p:cNvPr id="15362" name="Picture 2" descr="https://transstudent.org/wp-content/uploads/2017/08/genderunicorn2.jpg"/>
          <p:cNvPicPr>
            <a:picLocks noChangeAspect="1" noChangeArrowheads="1"/>
          </p:cNvPicPr>
          <p:nvPr/>
        </p:nvPicPr>
        <p:blipFill>
          <a:blip r:embed="rId2" cstate="print"/>
          <a:srcRect/>
          <a:stretch>
            <a:fillRect/>
          </a:stretch>
        </p:blipFill>
        <p:spPr bwMode="auto">
          <a:xfrm>
            <a:off x="761525" y="188640"/>
            <a:ext cx="7618589" cy="5749574"/>
          </a:xfrm>
          <a:prstGeom prst="rect">
            <a:avLst/>
          </a:prstGeom>
          <a:noFill/>
        </p:spPr>
      </p:pic>
    </p:spTree>
    <p:extLst>
      <p:ext uri="{BB962C8B-B14F-4D97-AF65-F5344CB8AC3E}">
        <p14:creationId xmlns:p14="http://schemas.microsoft.com/office/powerpoint/2010/main" val="77804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A2337-8CFB-434F-916E-91DE100AA1FB}"/>
              </a:ext>
            </a:extLst>
          </p:cNvPr>
          <p:cNvSpPr>
            <a:spLocks noGrp="1"/>
          </p:cNvSpPr>
          <p:nvPr>
            <p:ph type="title"/>
          </p:nvPr>
        </p:nvSpPr>
        <p:spPr/>
        <p:txBody>
          <a:bodyPr/>
          <a:lstStyle/>
          <a:p>
            <a:r>
              <a:rPr lang="de-DE" dirty="0"/>
              <a:t>Ergebnisse</a:t>
            </a:r>
          </a:p>
        </p:txBody>
      </p:sp>
      <p:sp>
        <p:nvSpPr>
          <p:cNvPr id="4" name="Wolkenförmige Legende 3"/>
          <p:cNvSpPr/>
          <p:nvPr/>
        </p:nvSpPr>
        <p:spPr>
          <a:xfrm>
            <a:off x="755576" y="1700808"/>
            <a:ext cx="5472608" cy="2880320"/>
          </a:xfrm>
          <a:prstGeom prst="cloudCallout">
            <a:avLst>
              <a:gd name="adj1" fmla="val -52843"/>
              <a:gd name="adj2" fmla="val 7633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a:t>Welche Bedeutung hat denn nun der Geschlechtseintrag ‚divers‘ in den stationären Hilfen zur Erziehung nach §34 SGB VIII? </a:t>
            </a:r>
          </a:p>
        </p:txBody>
      </p:sp>
      <p:sp>
        <p:nvSpPr>
          <p:cNvPr id="6" name="Wolkenförmige Legende 5"/>
          <p:cNvSpPr/>
          <p:nvPr/>
        </p:nvSpPr>
        <p:spPr>
          <a:xfrm>
            <a:off x="2267744" y="4077072"/>
            <a:ext cx="3096344" cy="1296144"/>
          </a:xfrm>
          <a:prstGeom prst="cloudCallout">
            <a:avLst>
              <a:gd name="adj1" fmla="val -31907"/>
              <a:gd name="adj2" fmla="val 8601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a:solidFill>
                  <a:sysClr val="windowText" lastClr="000000"/>
                </a:solidFill>
              </a:rPr>
              <a:t>Welche Herausforderungen gibt es?</a:t>
            </a:r>
          </a:p>
        </p:txBody>
      </p:sp>
      <p:sp>
        <p:nvSpPr>
          <p:cNvPr id="7" name="Wolkenförmige Legende 6"/>
          <p:cNvSpPr/>
          <p:nvPr/>
        </p:nvSpPr>
        <p:spPr>
          <a:xfrm>
            <a:off x="5292080" y="2492896"/>
            <a:ext cx="2952328" cy="2016224"/>
          </a:xfrm>
          <a:prstGeom prst="cloudCallout">
            <a:avLst>
              <a:gd name="adj1" fmla="val 73470"/>
              <a:gd name="adj2" fmla="val 5505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a:solidFill>
                  <a:sysClr val="windowText" lastClr="000000"/>
                </a:solidFill>
              </a:rPr>
              <a:t>Wie wird damit umgegangen?</a:t>
            </a:r>
          </a:p>
        </p:txBody>
      </p:sp>
      <p:sp>
        <p:nvSpPr>
          <p:cNvPr id="8" name="Wolkenförmige Legende 7"/>
          <p:cNvSpPr/>
          <p:nvPr/>
        </p:nvSpPr>
        <p:spPr>
          <a:xfrm>
            <a:off x="4716016" y="4005064"/>
            <a:ext cx="2952328" cy="2016224"/>
          </a:xfrm>
          <a:prstGeom prst="cloudCallout">
            <a:avLst>
              <a:gd name="adj1" fmla="val 60148"/>
              <a:gd name="adj2" fmla="val 5587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a:solidFill>
                  <a:sysClr val="windowText" lastClr="000000"/>
                </a:solidFill>
              </a:rPr>
              <a:t>Was sind die Bedarfe der Fachkräfte? </a:t>
            </a:r>
          </a:p>
        </p:txBody>
      </p:sp>
    </p:spTree>
    <p:extLst>
      <p:ext uri="{BB962C8B-B14F-4D97-AF65-F5344CB8AC3E}">
        <p14:creationId xmlns:p14="http://schemas.microsoft.com/office/powerpoint/2010/main" val="309659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7AA68-0AA6-4D23-BF3E-024539F06B42}"/>
              </a:ext>
            </a:extLst>
          </p:cNvPr>
          <p:cNvSpPr>
            <a:spLocks noGrp="1"/>
          </p:cNvSpPr>
          <p:nvPr>
            <p:ph type="title"/>
          </p:nvPr>
        </p:nvSpPr>
        <p:spPr>
          <a:xfrm>
            <a:off x="457200" y="620688"/>
            <a:ext cx="8229600" cy="1143000"/>
          </a:xfrm>
        </p:spPr>
        <p:txBody>
          <a:bodyPr>
            <a:normAutofit fontScale="90000"/>
          </a:bodyPr>
          <a:lstStyle/>
          <a:p>
            <a:r>
              <a:rPr lang="de-DE" dirty="0"/>
              <a:t>Wenige Berührungspunkte mit dem Geschlechtseintrag ‚divers‘</a:t>
            </a:r>
          </a:p>
        </p:txBody>
      </p:sp>
      <p:sp>
        <p:nvSpPr>
          <p:cNvPr id="4" name="Sprechblase: oval 3">
            <a:extLst>
              <a:ext uri="{FF2B5EF4-FFF2-40B4-BE49-F238E27FC236}">
                <a16:creationId xmlns:a16="http://schemas.microsoft.com/office/drawing/2014/main" id="{9964F223-3159-4A24-9C77-C9612FF575C0}"/>
              </a:ext>
            </a:extLst>
          </p:cNvPr>
          <p:cNvSpPr/>
          <p:nvPr/>
        </p:nvSpPr>
        <p:spPr>
          <a:xfrm>
            <a:off x="0" y="1772816"/>
            <a:ext cx="7056784" cy="2223118"/>
          </a:xfrm>
          <a:prstGeom prst="wedgeEllipseCallout">
            <a:avLst>
              <a:gd name="adj1" fmla="val -45543"/>
              <a:gd name="adj2" fmla="val 66326"/>
            </a:avLst>
          </a:prstGeom>
        </p:spPr>
        <p:style>
          <a:lnRef idx="2">
            <a:schemeClr val="accent6"/>
          </a:lnRef>
          <a:fillRef idx="1">
            <a:schemeClr val="lt1"/>
          </a:fillRef>
          <a:effectRef idx="0">
            <a:schemeClr val="accent6"/>
          </a:effectRef>
          <a:fontRef idx="minor">
            <a:schemeClr val="dk1"/>
          </a:fontRef>
        </p:style>
        <p:txBody>
          <a:bodyPr rtlCol="0" anchor="ctr"/>
          <a:lstStyle/>
          <a:p>
            <a:r>
              <a:rPr lang="de-DE" i="1" dirty="0"/>
              <a:t>„ich kann dir tatsächlich darauf echt nicht antworten, weil ich da einfach nochmal wiederholen muss, dass wir da echt hinten dran sind und uns da noch gar keine Gedanken drüber gemacht haben.“ (I3:266-269). </a:t>
            </a:r>
          </a:p>
        </p:txBody>
      </p:sp>
      <p:sp>
        <p:nvSpPr>
          <p:cNvPr id="9" name="Sprechblase: oval 8">
            <a:extLst>
              <a:ext uri="{FF2B5EF4-FFF2-40B4-BE49-F238E27FC236}">
                <a16:creationId xmlns:a16="http://schemas.microsoft.com/office/drawing/2014/main" id="{F97AAAC2-AC0B-4C52-9797-B25E7958D55B}"/>
              </a:ext>
            </a:extLst>
          </p:cNvPr>
          <p:cNvSpPr/>
          <p:nvPr/>
        </p:nvSpPr>
        <p:spPr>
          <a:xfrm>
            <a:off x="503040" y="3645024"/>
            <a:ext cx="8640960" cy="2511150"/>
          </a:xfrm>
          <a:prstGeom prst="wedgeEllipseCallout">
            <a:avLst>
              <a:gd name="adj1" fmla="val 47219"/>
              <a:gd name="adj2" fmla="val 69698"/>
            </a:avLst>
          </a:prstGeom>
        </p:spPr>
        <p:style>
          <a:lnRef idx="2">
            <a:schemeClr val="accent6"/>
          </a:lnRef>
          <a:fillRef idx="1">
            <a:schemeClr val="lt1"/>
          </a:fillRef>
          <a:effectRef idx="0">
            <a:schemeClr val="accent6"/>
          </a:effectRef>
          <a:fontRef idx="minor">
            <a:schemeClr val="dk1"/>
          </a:fontRef>
        </p:style>
        <p:txBody>
          <a:bodyPr rtlCol="0" anchor="ctr"/>
          <a:lstStyle/>
          <a:p>
            <a:r>
              <a:rPr lang="de-DE" i="1" dirty="0"/>
              <a:t>„Also es würde ja dann eine Rolle spielen, wenn eine Anfrage käme, für ein Kind Schrägstrich Jugendlichen, was das Geschlechtsmerkmal divers hat. Weil dann muss man sich ja damit beschäftigen, und dann ist es ja auch, dann muss es ja auch in der Gruppe Thema sein, weil die anderen ja auch merken, da ist was. Das heißt, dann muss man es zum Thema machen“ (I2:303-307). </a:t>
            </a:r>
          </a:p>
        </p:txBody>
      </p:sp>
    </p:spTree>
    <p:extLst>
      <p:ext uri="{BB962C8B-B14F-4D97-AF65-F5344CB8AC3E}">
        <p14:creationId xmlns:p14="http://schemas.microsoft.com/office/powerpoint/2010/main" val="148506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5FFB39-3B61-48AB-9335-4FE76B1FF7AA}"/>
              </a:ext>
            </a:extLst>
          </p:cNvPr>
          <p:cNvSpPr>
            <a:spLocks noGrp="1"/>
          </p:cNvSpPr>
          <p:nvPr>
            <p:ph type="title"/>
          </p:nvPr>
        </p:nvSpPr>
        <p:spPr>
          <a:xfrm>
            <a:off x="743199" y="485066"/>
            <a:ext cx="5063240" cy="1450757"/>
          </a:xfrm>
        </p:spPr>
        <p:txBody>
          <a:bodyPr>
            <a:normAutofit/>
          </a:bodyPr>
          <a:lstStyle/>
          <a:p>
            <a:r>
              <a:rPr lang="de-DE" sz="3000" dirty="0">
                <a:solidFill>
                  <a:schemeClr val="accent2"/>
                </a:solidFill>
              </a:rPr>
              <a:t>Das binäre Geschlechtersystem ist handlungsleitend in der Alltagspraxis </a:t>
            </a:r>
          </a:p>
        </p:txBody>
      </p:sp>
      <p:sp>
        <p:nvSpPr>
          <p:cNvPr id="3" name="Inhaltsplatzhalter 2">
            <a:extLst>
              <a:ext uri="{FF2B5EF4-FFF2-40B4-BE49-F238E27FC236}">
                <a16:creationId xmlns:a16="http://schemas.microsoft.com/office/drawing/2014/main" id="{67E20445-523B-4438-8629-62852D75D270}"/>
              </a:ext>
            </a:extLst>
          </p:cNvPr>
          <p:cNvSpPr>
            <a:spLocks noGrp="1"/>
          </p:cNvSpPr>
          <p:nvPr>
            <p:ph idx="1"/>
          </p:nvPr>
        </p:nvSpPr>
        <p:spPr>
          <a:xfrm>
            <a:off x="783153" y="2023962"/>
            <a:ext cx="5023286" cy="3845131"/>
          </a:xfrm>
        </p:spPr>
        <p:txBody>
          <a:bodyPr>
            <a:normAutofit/>
          </a:bodyPr>
          <a:lstStyle/>
          <a:p>
            <a:pPr marL="106680" indent="0">
              <a:spcAft>
                <a:spcPts val="800"/>
              </a:spcAft>
              <a:buNone/>
            </a:pPr>
            <a:endParaRPr lang="de-DE">
              <a:latin typeface="Times New Roman" panose="02020603050405020304" pitchFamily="18" charset="0"/>
              <a:ea typeface="Calibri" panose="020F0502020204030204" pitchFamily="34" charset="0"/>
              <a:cs typeface="Times New Roman" panose="02020603050405020304" pitchFamily="18" charset="0"/>
            </a:endParaRPr>
          </a:p>
          <a:p>
            <a:endParaRPr lang="de-DE" dirty="0"/>
          </a:p>
        </p:txBody>
      </p:sp>
      <p:sp>
        <p:nvSpPr>
          <p:cNvPr id="11" name="Rectangle 10">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prechblase: rechteckig 3">
            <a:extLst>
              <a:ext uri="{FF2B5EF4-FFF2-40B4-BE49-F238E27FC236}">
                <a16:creationId xmlns:a16="http://schemas.microsoft.com/office/drawing/2014/main" id="{B6A128A8-33C9-4915-96A3-461AEABC577E}"/>
              </a:ext>
            </a:extLst>
          </p:cNvPr>
          <p:cNvSpPr/>
          <p:nvPr/>
        </p:nvSpPr>
        <p:spPr>
          <a:xfrm>
            <a:off x="827584" y="2420888"/>
            <a:ext cx="7704856" cy="2736304"/>
          </a:xfrm>
          <a:prstGeom prst="wedgeRectCallout">
            <a:avLst>
              <a:gd name="adj1" fmla="val -52435"/>
              <a:gd name="adj2" fmla="val 86591"/>
            </a:avLst>
          </a:prstGeom>
        </p:spPr>
        <p:style>
          <a:lnRef idx="2">
            <a:schemeClr val="accent6"/>
          </a:lnRef>
          <a:fillRef idx="1">
            <a:schemeClr val="lt1"/>
          </a:fillRef>
          <a:effectRef idx="0">
            <a:schemeClr val="accent6"/>
          </a:effectRef>
          <a:fontRef idx="minor">
            <a:schemeClr val="dk1"/>
          </a:fontRef>
        </p:style>
        <p:txBody>
          <a:bodyPr rtlCol="0" anchor="ctr"/>
          <a:lstStyle/>
          <a:p>
            <a:pPr marL="106680" indent="0" algn="just">
              <a:lnSpc>
                <a:spcPct val="107000"/>
              </a:lnSpc>
              <a:spcAft>
                <a:spcPts val="800"/>
              </a:spcAft>
              <a:buNone/>
            </a:pPr>
            <a:r>
              <a:rPr lang="de-DE" i="1" dirty="0">
                <a:ea typeface="Calibri" panose="020F0502020204030204" pitchFamily="34" charset="0"/>
                <a:cs typeface="Times New Roman" panose="02020603050405020304" pitchFamily="18" charset="0"/>
              </a:rPr>
              <a:t>„Wir unterscheiden echt zwischen Mädchen- und </a:t>
            </a:r>
            <a:r>
              <a:rPr lang="de-DE" i="1" dirty="0" err="1">
                <a:ea typeface="Calibri" panose="020F0502020204030204" pitchFamily="34" charset="0"/>
                <a:cs typeface="Times New Roman" panose="02020603050405020304" pitchFamily="18" charset="0"/>
              </a:rPr>
              <a:t>Jungsplätze</a:t>
            </a:r>
            <a:r>
              <a:rPr lang="de-DE" i="1" dirty="0">
                <a:ea typeface="Calibri" panose="020F0502020204030204" pitchFamily="34" charset="0"/>
                <a:cs typeface="Times New Roman" panose="02020603050405020304" pitchFamily="18" charset="0"/>
              </a:rPr>
              <a:t> und (…) das ist auch das einzige (…) was mir bei der Aufnahme ja die Entscheidung abnimmt, können wir denjenigen aufnehmen oder diejenige, weil gerade ein Mädchen oder </a:t>
            </a:r>
            <a:r>
              <a:rPr lang="de-DE" i="1" dirty="0" err="1">
                <a:ea typeface="Calibri" panose="020F0502020204030204" pitchFamily="34" charset="0"/>
                <a:cs typeface="Times New Roman" panose="02020603050405020304" pitchFamily="18" charset="0"/>
              </a:rPr>
              <a:t>Jungsplatz</a:t>
            </a:r>
            <a:r>
              <a:rPr lang="de-DE" i="1" dirty="0">
                <a:ea typeface="Calibri" panose="020F0502020204030204" pitchFamily="34" charset="0"/>
                <a:cs typeface="Times New Roman" panose="02020603050405020304" pitchFamily="18" charset="0"/>
              </a:rPr>
              <a:t> frei ist. Ich finde das gerade echt interessant, dass wir darüber reden, weil wir das total kategorisieren. Also </a:t>
            </a:r>
            <a:r>
              <a:rPr lang="de-DE" i="1" dirty="0" err="1">
                <a:ea typeface="Calibri" panose="020F0502020204030204" pitchFamily="34" charset="0"/>
                <a:cs typeface="Times New Roman" panose="02020603050405020304" pitchFamily="18" charset="0"/>
              </a:rPr>
              <a:t>Jungsplatz</a:t>
            </a:r>
            <a:r>
              <a:rPr lang="de-DE" i="1" dirty="0">
                <a:ea typeface="Calibri" panose="020F0502020204030204" pitchFamily="34" charset="0"/>
                <a:cs typeface="Times New Roman" panose="02020603050405020304" pitchFamily="18" charset="0"/>
              </a:rPr>
              <a:t> im </a:t>
            </a:r>
            <a:r>
              <a:rPr lang="de-DE" i="1" dirty="0" err="1">
                <a:ea typeface="Calibri" panose="020F0502020204030204" pitchFamily="34" charset="0"/>
                <a:cs typeface="Times New Roman" panose="02020603050405020304" pitchFamily="18" charset="0"/>
              </a:rPr>
              <a:t>Jungsbereich</a:t>
            </a:r>
            <a:r>
              <a:rPr lang="de-DE" i="1" dirty="0">
                <a:ea typeface="Calibri" panose="020F0502020204030204" pitchFamily="34" charset="0"/>
                <a:cs typeface="Times New Roman" panose="02020603050405020304" pitchFamily="18" charset="0"/>
              </a:rPr>
              <a:t> und Mädchenplatz im Mädchenbereich" (I3: 305-311). </a:t>
            </a:r>
          </a:p>
        </p:txBody>
      </p:sp>
    </p:spTree>
    <p:extLst>
      <p:ext uri="{BB962C8B-B14F-4D97-AF65-F5344CB8AC3E}">
        <p14:creationId xmlns:p14="http://schemas.microsoft.com/office/powerpoint/2010/main" val="134548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BDF1B-7C28-4B69-AC0C-6DAFEA6CFA7F}"/>
              </a:ext>
            </a:extLst>
          </p:cNvPr>
          <p:cNvSpPr>
            <a:spLocks noGrp="1"/>
          </p:cNvSpPr>
          <p:nvPr>
            <p:ph type="title"/>
          </p:nvPr>
        </p:nvSpPr>
        <p:spPr>
          <a:xfrm>
            <a:off x="540569" y="585273"/>
            <a:ext cx="8229600" cy="1143000"/>
          </a:xfrm>
        </p:spPr>
        <p:txBody>
          <a:bodyPr>
            <a:noAutofit/>
          </a:bodyPr>
          <a:lstStyle/>
          <a:p>
            <a:r>
              <a:rPr lang="de-DE" sz="3500" dirty="0"/>
              <a:t>Die Kategorie ‚Geschlecht‘ ist omnipräsent und gilt als relevantes Entscheidungskriterium</a:t>
            </a:r>
          </a:p>
        </p:txBody>
      </p:sp>
      <p:sp>
        <p:nvSpPr>
          <p:cNvPr id="4" name="Rechteck: abgerundete Ecken 3">
            <a:extLst>
              <a:ext uri="{FF2B5EF4-FFF2-40B4-BE49-F238E27FC236}">
                <a16:creationId xmlns:a16="http://schemas.microsoft.com/office/drawing/2014/main" id="{5BEF62B7-2F90-4BF0-AF71-73061238E32A}"/>
              </a:ext>
            </a:extLst>
          </p:cNvPr>
          <p:cNvSpPr/>
          <p:nvPr/>
        </p:nvSpPr>
        <p:spPr>
          <a:xfrm rot="878290">
            <a:off x="5695900" y="2354490"/>
            <a:ext cx="2592288" cy="67943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Aufteilung der Bäder</a:t>
            </a:r>
          </a:p>
        </p:txBody>
      </p:sp>
      <p:sp>
        <p:nvSpPr>
          <p:cNvPr id="11" name="Rechteck: abgerundete Ecken 10">
            <a:extLst>
              <a:ext uri="{FF2B5EF4-FFF2-40B4-BE49-F238E27FC236}">
                <a16:creationId xmlns:a16="http://schemas.microsoft.com/office/drawing/2014/main" id="{5C59CAED-B163-42CF-AD0E-2BBAB3B10255}"/>
              </a:ext>
            </a:extLst>
          </p:cNvPr>
          <p:cNvSpPr/>
          <p:nvPr/>
        </p:nvSpPr>
        <p:spPr>
          <a:xfrm rot="21400309">
            <a:off x="629097" y="3536298"/>
            <a:ext cx="2592288" cy="67943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Aufnahme in die Wohngruppe</a:t>
            </a:r>
          </a:p>
        </p:txBody>
      </p:sp>
      <p:sp>
        <p:nvSpPr>
          <p:cNvPr id="12" name="Rechteck: abgerundete Ecken 11">
            <a:extLst>
              <a:ext uri="{FF2B5EF4-FFF2-40B4-BE49-F238E27FC236}">
                <a16:creationId xmlns:a16="http://schemas.microsoft.com/office/drawing/2014/main" id="{D4785BD5-8EE9-4C09-9122-5AA790FE7578}"/>
              </a:ext>
            </a:extLst>
          </p:cNvPr>
          <p:cNvSpPr/>
          <p:nvPr/>
        </p:nvSpPr>
        <p:spPr>
          <a:xfrm>
            <a:off x="3275856" y="4261732"/>
            <a:ext cx="2592288" cy="67943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Rollenfindung  im Jugendalter</a:t>
            </a:r>
          </a:p>
        </p:txBody>
      </p:sp>
      <p:sp>
        <p:nvSpPr>
          <p:cNvPr id="13" name="Rechteck: abgerundete Ecken 12">
            <a:extLst>
              <a:ext uri="{FF2B5EF4-FFF2-40B4-BE49-F238E27FC236}">
                <a16:creationId xmlns:a16="http://schemas.microsoft.com/office/drawing/2014/main" id="{4125CD33-3C13-4500-9F98-707B8D80745C}"/>
              </a:ext>
            </a:extLst>
          </p:cNvPr>
          <p:cNvSpPr/>
          <p:nvPr/>
        </p:nvSpPr>
        <p:spPr>
          <a:xfrm rot="21265251">
            <a:off x="299244" y="4826895"/>
            <a:ext cx="2802123" cy="8253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Sexuelle Aufklärung durch gleichgeschlechtliche </a:t>
            </a:r>
            <a:r>
              <a:rPr lang="de-DE" dirty="0" err="1"/>
              <a:t>Pädagog</a:t>
            </a:r>
            <a:r>
              <a:rPr lang="de-DE" dirty="0"/>
              <a:t>*innen</a:t>
            </a:r>
          </a:p>
        </p:txBody>
      </p:sp>
      <p:sp>
        <p:nvSpPr>
          <p:cNvPr id="14" name="Rechteck: abgerundete Ecken 13">
            <a:extLst>
              <a:ext uri="{FF2B5EF4-FFF2-40B4-BE49-F238E27FC236}">
                <a16:creationId xmlns:a16="http://schemas.microsoft.com/office/drawing/2014/main" id="{B6B2EF71-B0F4-4814-9169-8F373B7A1458}"/>
              </a:ext>
            </a:extLst>
          </p:cNvPr>
          <p:cNvSpPr/>
          <p:nvPr/>
        </p:nvSpPr>
        <p:spPr>
          <a:xfrm rot="21367568">
            <a:off x="6037814" y="5059430"/>
            <a:ext cx="2592288" cy="67943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Rollenvorbilder bereitstellen</a:t>
            </a:r>
          </a:p>
        </p:txBody>
      </p:sp>
      <p:sp>
        <p:nvSpPr>
          <p:cNvPr id="15" name="Rechteck: abgerundete Ecken 14">
            <a:extLst>
              <a:ext uri="{FF2B5EF4-FFF2-40B4-BE49-F238E27FC236}">
                <a16:creationId xmlns:a16="http://schemas.microsoft.com/office/drawing/2014/main" id="{AC1D0743-C282-4B9D-B574-BF9188CCFD61}"/>
              </a:ext>
            </a:extLst>
          </p:cNvPr>
          <p:cNvSpPr/>
          <p:nvPr/>
        </p:nvSpPr>
        <p:spPr>
          <a:xfrm rot="775859">
            <a:off x="4770099" y="3434422"/>
            <a:ext cx="2592288" cy="67943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Besetzung der Mitarbeitenden</a:t>
            </a:r>
          </a:p>
        </p:txBody>
      </p:sp>
      <p:sp>
        <p:nvSpPr>
          <p:cNvPr id="16" name="Rechteck: abgerundete Ecken 15">
            <a:extLst>
              <a:ext uri="{FF2B5EF4-FFF2-40B4-BE49-F238E27FC236}">
                <a16:creationId xmlns:a16="http://schemas.microsoft.com/office/drawing/2014/main" id="{B9899A86-095A-46D1-9824-2A770CC773F2}"/>
              </a:ext>
            </a:extLst>
          </p:cNvPr>
          <p:cNvSpPr/>
          <p:nvPr/>
        </p:nvSpPr>
        <p:spPr>
          <a:xfrm rot="20983888">
            <a:off x="1726231" y="2287969"/>
            <a:ext cx="2609219" cy="67943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Zimmerverteilung</a:t>
            </a:r>
          </a:p>
        </p:txBody>
      </p:sp>
    </p:spTree>
    <p:extLst>
      <p:ext uri="{BB962C8B-B14F-4D97-AF65-F5344CB8AC3E}">
        <p14:creationId xmlns:p14="http://schemas.microsoft.com/office/powerpoint/2010/main" val="4096195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5F4CD36-D5D0-4A82-B4BF-9053E521EA11}"/>
              </a:ext>
            </a:extLst>
          </p:cNvPr>
          <p:cNvSpPr>
            <a:spLocks noGrp="1"/>
          </p:cNvSpPr>
          <p:nvPr>
            <p:ph type="title"/>
          </p:nvPr>
        </p:nvSpPr>
        <p:spPr>
          <a:xfrm>
            <a:off x="498650" y="332656"/>
            <a:ext cx="5552960" cy="2016224"/>
          </a:xfrm>
        </p:spPr>
        <p:txBody>
          <a:bodyPr vert="horz" lIns="91440" tIns="45720" rIns="91440" bIns="45720" rtlCol="0" anchor="b">
            <a:normAutofit/>
          </a:bodyPr>
          <a:lstStyle/>
          <a:p>
            <a:r>
              <a:rPr lang="de-DE" sz="2800" dirty="0">
                <a:solidFill>
                  <a:schemeClr val="accent2"/>
                </a:solidFill>
              </a:rPr>
              <a:t>Nicht-binäre</a:t>
            </a:r>
            <a:r>
              <a:rPr lang="en-US" sz="2800" dirty="0">
                <a:solidFill>
                  <a:schemeClr val="accent2"/>
                </a:solidFill>
              </a:rPr>
              <a:t> </a:t>
            </a:r>
            <a:r>
              <a:rPr lang="de-DE" sz="2800" dirty="0">
                <a:solidFill>
                  <a:schemeClr val="accent2"/>
                </a:solidFill>
              </a:rPr>
              <a:t>Personen</a:t>
            </a:r>
            <a:r>
              <a:rPr lang="en-US" sz="2800" dirty="0">
                <a:solidFill>
                  <a:schemeClr val="accent2"/>
                </a:solidFill>
              </a:rPr>
              <a:t> </a:t>
            </a:r>
            <a:r>
              <a:rPr lang="de-DE" sz="2800" dirty="0">
                <a:solidFill>
                  <a:schemeClr val="accent2"/>
                </a:solidFill>
              </a:rPr>
              <a:t>sind</a:t>
            </a:r>
            <a:r>
              <a:rPr lang="en-US" sz="2800" dirty="0">
                <a:solidFill>
                  <a:schemeClr val="accent2"/>
                </a:solidFill>
              </a:rPr>
              <a:t> in den </a:t>
            </a:r>
            <a:r>
              <a:rPr lang="de-DE" sz="2800" dirty="0">
                <a:solidFill>
                  <a:schemeClr val="accent2"/>
                </a:solidFill>
              </a:rPr>
              <a:t>alltäglichen</a:t>
            </a:r>
            <a:r>
              <a:rPr lang="en-US" sz="2800" dirty="0">
                <a:solidFill>
                  <a:schemeClr val="accent2"/>
                </a:solidFill>
              </a:rPr>
              <a:t> </a:t>
            </a:r>
            <a:r>
              <a:rPr lang="de-DE" sz="2800" dirty="0">
                <a:solidFill>
                  <a:schemeClr val="accent2"/>
                </a:solidFill>
              </a:rPr>
              <a:t>strukturellen</a:t>
            </a:r>
            <a:r>
              <a:rPr lang="en-US" sz="2800" dirty="0">
                <a:solidFill>
                  <a:schemeClr val="accent2"/>
                </a:solidFill>
              </a:rPr>
              <a:t> und </a:t>
            </a:r>
            <a:r>
              <a:rPr lang="de-DE" sz="2800" dirty="0">
                <a:solidFill>
                  <a:schemeClr val="accent2"/>
                </a:solidFill>
              </a:rPr>
              <a:t>pädagogischen</a:t>
            </a:r>
            <a:r>
              <a:rPr lang="en-US" sz="2800" dirty="0">
                <a:solidFill>
                  <a:schemeClr val="accent2"/>
                </a:solidFill>
              </a:rPr>
              <a:t> </a:t>
            </a:r>
            <a:r>
              <a:rPr lang="de-DE" sz="2800" dirty="0">
                <a:solidFill>
                  <a:schemeClr val="accent2"/>
                </a:solidFill>
              </a:rPr>
              <a:t>Entscheidungen</a:t>
            </a:r>
            <a:r>
              <a:rPr lang="en-US" sz="2800" dirty="0">
                <a:solidFill>
                  <a:schemeClr val="accent2"/>
                </a:solidFill>
              </a:rPr>
              <a:t> </a:t>
            </a:r>
            <a:r>
              <a:rPr lang="de-DE" sz="2800" dirty="0">
                <a:solidFill>
                  <a:schemeClr val="accent2"/>
                </a:solidFill>
              </a:rPr>
              <a:t>bislang</a:t>
            </a:r>
            <a:r>
              <a:rPr lang="en-US" sz="2800" dirty="0">
                <a:solidFill>
                  <a:schemeClr val="accent2"/>
                </a:solidFill>
              </a:rPr>
              <a:t> </a:t>
            </a:r>
            <a:r>
              <a:rPr lang="de-DE" sz="2800" dirty="0">
                <a:solidFill>
                  <a:schemeClr val="accent2"/>
                </a:solidFill>
              </a:rPr>
              <a:t>nicht</a:t>
            </a:r>
            <a:r>
              <a:rPr lang="en-US" sz="2800" dirty="0">
                <a:solidFill>
                  <a:schemeClr val="accent2"/>
                </a:solidFill>
              </a:rPr>
              <a:t> </a:t>
            </a:r>
            <a:r>
              <a:rPr lang="de-DE" sz="2800" dirty="0">
                <a:solidFill>
                  <a:schemeClr val="accent2"/>
                </a:solidFill>
              </a:rPr>
              <a:t>sichtbar</a:t>
            </a:r>
            <a:r>
              <a:rPr lang="en-US" sz="2800" dirty="0">
                <a:solidFill>
                  <a:schemeClr val="accent2"/>
                </a:solidFill>
              </a:rPr>
              <a:t> – </a:t>
            </a:r>
            <a:r>
              <a:rPr lang="de-DE" sz="2800" dirty="0">
                <a:solidFill>
                  <a:schemeClr val="accent2"/>
                </a:solidFill>
              </a:rPr>
              <a:t>mit</a:t>
            </a:r>
            <a:r>
              <a:rPr lang="en-US" sz="2800" dirty="0">
                <a:solidFill>
                  <a:schemeClr val="accent2"/>
                </a:solidFill>
              </a:rPr>
              <a:t> </a:t>
            </a:r>
            <a:r>
              <a:rPr lang="de-DE" sz="2800" dirty="0">
                <a:solidFill>
                  <a:schemeClr val="accent2"/>
                </a:solidFill>
              </a:rPr>
              <a:t>Ausnahme</a:t>
            </a:r>
            <a:r>
              <a:rPr lang="en-US" sz="2800" dirty="0">
                <a:solidFill>
                  <a:schemeClr val="accent2"/>
                </a:solidFill>
              </a:rPr>
              <a:t> der </a:t>
            </a:r>
            <a:r>
              <a:rPr lang="de-DE" sz="2800" dirty="0">
                <a:solidFill>
                  <a:schemeClr val="accent2"/>
                </a:solidFill>
              </a:rPr>
              <a:t>Stellenausschreibungen</a:t>
            </a:r>
            <a:r>
              <a:rPr lang="en-US" sz="2800" dirty="0">
                <a:solidFill>
                  <a:schemeClr val="accent2"/>
                </a:solidFill>
              </a:rPr>
              <a:t>.</a:t>
            </a:r>
          </a:p>
        </p:txBody>
      </p:sp>
      <p:sp>
        <p:nvSpPr>
          <p:cNvPr id="12" name="Rectangle 11">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prechblase: oval 3">
            <a:extLst>
              <a:ext uri="{FF2B5EF4-FFF2-40B4-BE49-F238E27FC236}">
                <a16:creationId xmlns:a16="http://schemas.microsoft.com/office/drawing/2014/main" id="{492ED51B-26A0-4E2B-B54E-0534E260E633}"/>
              </a:ext>
            </a:extLst>
          </p:cNvPr>
          <p:cNvSpPr/>
          <p:nvPr/>
        </p:nvSpPr>
        <p:spPr>
          <a:xfrm>
            <a:off x="3212828" y="2298316"/>
            <a:ext cx="5205316" cy="1331819"/>
          </a:xfrm>
          <a:prstGeom prst="wedgeEllipseCallout">
            <a:avLst>
              <a:gd name="adj1" fmla="val 41573"/>
              <a:gd name="adj2" fmla="val 80164"/>
            </a:avLst>
          </a:prstGeom>
        </p:spPr>
        <p:style>
          <a:lnRef idx="2">
            <a:schemeClr val="accent6"/>
          </a:lnRef>
          <a:fillRef idx="1">
            <a:schemeClr val="lt1"/>
          </a:fillRef>
          <a:effectRef idx="0">
            <a:schemeClr val="accent6"/>
          </a:effectRef>
          <a:fontRef idx="minor">
            <a:schemeClr val="dk1"/>
          </a:fontRef>
        </p:style>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de-DE" i="1" dirty="0">
                <a:solidFill>
                  <a:schemeClr val="tx1">
                    <a:lumMod val="75000"/>
                    <a:lumOff val="25000"/>
                  </a:schemeClr>
                </a:solidFill>
              </a:rPr>
              <a:t>„weil</a:t>
            </a:r>
            <a:r>
              <a:rPr lang="en-US" i="1" dirty="0">
                <a:solidFill>
                  <a:schemeClr val="tx1">
                    <a:lumMod val="75000"/>
                    <a:lumOff val="25000"/>
                  </a:schemeClr>
                </a:solidFill>
              </a:rPr>
              <a:t> </a:t>
            </a:r>
            <a:r>
              <a:rPr lang="de-DE" i="1" dirty="0">
                <a:solidFill>
                  <a:schemeClr val="tx1">
                    <a:lumMod val="75000"/>
                    <a:lumOff val="25000"/>
                  </a:schemeClr>
                </a:solidFill>
              </a:rPr>
              <a:t>wir</a:t>
            </a:r>
            <a:r>
              <a:rPr lang="en-US" i="1" dirty="0">
                <a:solidFill>
                  <a:schemeClr val="tx1">
                    <a:lumMod val="75000"/>
                    <a:lumOff val="25000"/>
                  </a:schemeClr>
                </a:solidFill>
              </a:rPr>
              <a:t> </a:t>
            </a:r>
            <a:r>
              <a:rPr lang="de-DE" i="1" dirty="0">
                <a:solidFill>
                  <a:schemeClr val="tx1">
                    <a:lumMod val="75000"/>
                    <a:lumOff val="25000"/>
                  </a:schemeClr>
                </a:solidFill>
              </a:rPr>
              <a:t>eine</a:t>
            </a:r>
            <a:r>
              <a:rPr lang="en-US" i="1" dirty="0">
                <a:solidFill>
                  <a:schemeClr val="tx1">
                    <a:lumMod val="75000"/>
                    <a:lumOff val="25000"/>
                  </a:schemeClr>
                </a:solidFill>
              </a:rPr>
              <a:t> </a:t>
            </a:r>
            <a:r>
              <a:rPr lang="de-DE" i="1" dirty="0">
                <a:solidFill>
                  <a:schemeClr val="tx1">
                    <a:lumMod val="75000"/>
                    <a:lumOff val="25000"/>
                  </a:schemeClr>
                </a:solidFill>
              </a:rPr>
              <a:t>Mischgruppe</a:t>
            </a:r>
            <a:r>
              <a:rPr lang="en-US" i="1" dirty="0">
                <a:solidFill>
                  <a:schemeClr val="tx1">
                    <a:lumMod val="75000"/>
                    <a:lumOff val="25000"/>
                  </a:schemeClr>
                </a:solidFill>
              </a:rPr>
              <a:t> </a:t>
            </a:r>
            <a:r>
              <a:rPr lang="de-DE" i="1" dirty="0">
                <a:solidFill>
                  <a:schemeClr val="tx1">
                    <a:lumMod val="75000"/>
                    <a:lumOff val="25000"/>
                  </a:schemeClr>
                </a:solidFill>
              </a:rPr>
              <a:t>sind</a:t>
            </a:r>
            <a:r>
              <a:rPr lang="en-US" i="1" dirty="0">
                <a:solidFill>
                  <a:schemeClr val="tx1">
                    <a:lumMod val="75000"/>
                    <a:lumOff val="25000"/>
                  </a:schemeClr>
                </a:solidFill>
              </a:rPr>
              <a:t>, (…) also, </a:t>
            </a:r>
            <a:r>
              <a:rPr lang="de-DE" i="1" dirty="0">
                <a:solidFill>
                  <a:schemeClr val="tx1">
                    <a:lumMod val="75000"/>
                    <a:lumOff val="25000"/>
                  </a:schemeClr>
                </a:solidFill>
              </a:rPr>
              <a:t>wir</a:t>
            </a:r>
            <a:r>
              <a:rPr lang="en-US" i="1" dirty="0">
                <a:solidFill>
                  <a:schemeClr val="tx1">
                    <a:lumMod val="75000"/>
                    <a:lumOff val="25000"/>
                  </a:schemeClr>
                </a:solidFill>
              </a:rPr>
              <a:t> </a:t>
            </a:r>
            <a:r>
              <a:rPr lang="de-DE" i="1" dirty="0">
                <a:solidFill>
                  <a:schemeClr val="tx1">
                    <a:lumMod val="75000"/>
                    <a:lumOff val="25000"/>
                  </a:schemeClr>
                </a:solidFill>
              </a:rPr>
              <a:t>haben</a:t>
            </a:r>
            <a:r>
              <a:rPr lang="en-US" i="1" dirty="0">
                <a:solidFill>
                  <a:schemeClr val="tx1">
                    <a:lumMod val="75000"/>
                    <a:lumOff val="25000"/>
                  </a:schemeClr>
                </a:solidFill>
              </a:rPr>
              <a:t> </a:t>
            </a:r>
            <a:r>
              <a:rPr lang="de-DE" i="1" dirty="0">
                <a:solidFill>
                  <a:schemeClr val="tx1">
                    <a:lumMod val="75000"/>
                    <a:lumOff val="25000"/>
                  </a:schemeClr>
                </a:solidFill>
              </a:rPr>
              <a:t>männlich</a:t>
            </a:r>
            <a:r>
              <a:rPr lang="en-US" i="1" dirty="0">
                <a:solidFill>
                  <a:schemeClr val="tx1">
                    <a:lumMod val="75000"/>
                    <a:lumOff val="25000"/>
                  </a:schemeClr>
                </a:solidFill>
              </a:rPr>
              <a:t> </a:t>
            </a:r>
            <a:r>
              <a:rPr lang="de-DE" i="1" dirty="0">
                <a:solidFill>
                  <a:schemeClr val="tx1">
                    <a:lumMod val="75000"/>
                    <a:lumOff val="25000"/>
                  </a:schemeClr>
                </a:solidFill>
              </a:rPr>
              <a:t>weiblich</a:t>
            </a:r>
            <a:r>
              <a:rPr lang="en-US" i="1" dirty="0">
                <a:solidFill>
                  <a:schemeClr val="tx1">
                    <a:lumMod val="75000"/>
                    <a:lumOff val="25000"/>
                  </a:schemeClr>
                </a:solidFill>
              </a:rPr>
              <a:t>" (I1:87-88). </a:t>
            </a:r>
          </a:p>
        </p:txBody>
      </p:sp>
      <p:sp>
        <p:nvSpPr>
          <p:cNvPr id="5" name="Sprechblase: oval 4">
            <a:extLst>
              <a:ext uri="{FF2B5EF4-FFF2-40B4-BE49-F238E27FC236}">
                <a16:creationId xmlns:a16="http://schemas.microsoft.com/office/drawing/2014/main" id="{88B5F8B1-FD07-420A-9921-C0497D06BAEB}"/>
              </a:ext>
            </a:extLst>
          </p:cNvPr>
          <p:cNvSpPr/>
          <p:nvPr/>
        </p:nvSpPr>
        <p:spPr>
          <a:xfrm>
            <a:off x="539552" y="3861048"/>
            <a:ext cx="5760640" cy="2016224"/>
          </a:xfrm>
          <a:prstGeom prst="wedgeEllipseCallout">
            <a:avLst>
              <a:gd name="adj1" fmla="val -48558"/>
              <a:gd name="adj2" fmla="val 78230"/>
            </a:avLst>
          </a:prstGeom>
        </p:spPr>
        <p:style>
          <a:lnRef idx="2">
            <a:schemeClr val="accent6"/>
          </a:lnRef>
          <a:fillRef idx="1">
            <a:schemeClr val="lt1"/>
          </a:fillRef>
          <a:effectRef idx="0">
            <a:schemeClr val="accent6"/>
          </a:effectRef>
          <a:fontRef idx="minor">
            <a:schemeClr val="dk1"/>
          </a:fontRef>
        </p:style>
        <p:txBody>
          <a:bodyPr rtlCol="0" anchor="ctr"/>
          <a:lstStyle/>
          <a:p>
            <a:pPr>
              <a:spcAft>
                <a:spcPts val="600"/>
              </a:spcAft>
            </a:pPr>
            <a:r>
              <a:rPr lang="de-DE" i="1" dirty="0">
                <a:solidFill>
                  <a:schemeClr val="tx1">
                    <a:lumMod val="75000"/>
                    <a:lumOff val="25000"/>
                  </a:schemeClr>
                </a:solidFill>
              </a:rPr>
              <a:t>„wir haben ja diese zwei Bereiche, was machen wir (…), wenn jemand divers angibt (…), sehr spannende Frage, kann ich dir tatsächlich keine Antwort drauf geben“ (I3:272-275). </a:t>
            </a:r>
          </a:p>
        </p:txBody>
      </p:sp>
    </p:spTree>
    <p:extLst>
      <p:ext uri="{BB962C8B-B14F-4D97-AF65-F5344CB8AC3E}">
        <p14:creationId xmlns:p14="http://schemas.microsoft.com/office/powerpoint/2010/main" val="29315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FBE86D-014F-40E5-919D-147E65F46ACF}"/>
              </a:ext>
            </a:extLst>
          </p:cNvPr>
          <p:cNvSpPr>
            <a:spLocks noGrp="1"/>
          </p:cNvSpPr>
          <p:nvPr>
            <p:ph type="title"/>
          </p:nvPr>
        </p:nvSpPr>
        <p:spPr/>
        <p:txBody>
          <a:bodyPr>
            <a:normAutofit/>
          </a:bodyPr>
          <a:lstStyle/>
          <a:p>
            <a:r>
              <a:rPr lang="de-DE" dirty="0"/>
              <a:t>Warm </a:t>
            </a:r>
            <a:r>
              <a:rPr lang="de-DE" dirty="0" err="1"/>
              <a:t>Up</a:t>
            </a:r>
            <a:r>
              <a:rPr lang="de-DE" dirty="0"/>
              <a:t>!</a:t>
            </a:r>
          </a:p>
        </p:txBody>
      </p:sp>
      <p:sp>
        <p:nvSpPr>
          <p:cNvPr id="3" name="Inhaltsplatzhalter 2">
            <a:extLst>
              <a:ext uri="{FF2B5EF4-FFF2-40B4-BE49-F238E27FC236}">
                <a16:creationId xmlns:a16="http://schemas.microsoft.com/office/drawing/2014/main" id="{AE66A7D2-D1BD-45C3-ACE6-C69DDBB06E99}"/>
              </a:ext>
            </a:extLst>
          </p:cNvPr>
          <p:cNvSpPr>
            <a:spLocks noGrp="1"/>
          </p:cNvSpPr>
          <p:nvPr>
            <p:ph idx="1"/>
          </p:nvPr>
        </p:nvSpPr>
        <p:spPr/>
        <p:txBody>
          <a:bodyPr/>
          <a:lstStyle/>
          <a:p>
            <a:r>
              <a:rPr lang="de-DE" dirty="0"/>
              <a:t>Fragen im </a:t>
            </a:r>
            <a:r>
              <a:rPr lang="de-DE" dirty="0" err="1"/>
              <a:t>Mentimeter</a:t>
            </a:r>
            <a:endParaRPr lang="de-DE" dirty="0"/>
          </a:p>
          <a:p>
            <a:endParaRPr lang="de-DE" dirty="0"/>
          </a:p>
          <a:p>
            <a:pPr lvl="1">
              <a:buFont typeface="Arial" panose="020B0604020202020204" pitchFamily="34" charset="0"/>
              <a:buChar char="•"/>
            </a:pPr>
            <a:r>
              <a:rPr lang="de-DE" sz="2000" dirty="0"/>
              <a:t>Mit ‚Geschlechtlicher Vielfalt‘ verbinde ich…</a:t>
            </a:r>
          </a:p>
          <a:p>
            <a:pPr lvl="1">
              <a:buFont typeface="Arial" panose="020B0604020202020204" pitchFamily="34" charset="0"/>
              <a:buChar char="•"/>
            </a:pPr>
            <a:r>
              <a:rPr lang="de-DE" sz="2000" dirty="0"/>
              <a:t>Ist der Geschlechtseintrag ‚divers‘ in Ihrem Alltag sichtbar?</a:t>
            </a:r>
          </a:p>
          <a:p>
            <a:pPr lvl="1">
              <a:buFont typeface="Arial" panose="020B0604020202020204" pitchFamily="34" charset="0"/>
              <a:buChar char="•"/>
            </a:pPr>
            <a:r>
              <a:rPr lang="de-DE" sz="2000" dirty="0"/>
              <a:t>Wo ist der Geschlechtseintrag ‚divers‘ für Sie sichtbar?  </a:t>
            </a:r>
          </a:p>
          <a:p>
            <a:pPr lvl="1"/>
            <a:endParaRPr lang="de-DE" dirty="0"/>
          </a:p>
          <a:p>
            <a:pPr lvl="1"/>
            <a:endParaRPr lang="de-DE" dirty="0"/>
          </a:p>
          <a:p>
            <a:endParaRPr lang="de-DE" dirty="0"/>
          </a:p>
        </p:txBody>
      </p:sp>
    </p:spTree>
    <p:extLst>
      <p:ext uri="{BB962C8B-B14F-4D97-AF65-F5344CB8AC3E}">
        <p14:creationId xmlns:p14="http://schemas.microsoft.com/office/powerpoint/2010/main" val="1783032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CFC2B-4A98-43C3-AB88-BC8944482F67}"/>
              </a:ext>
            </a:extLst>
          </p:cNvPr>
          <p:cNvSpPr>
            <a:spLocks noGrp="1"/>
          </p:cNvSpPr>
          <p:nvPr>
            <p:ph type="title"/>
          </p:nvPr>
        </p:nvSpPr>
        <p:spPr/>
        <p:txBody>
          <a:bodyPr/>
          <a:lstStyle/>
          <a:p>
            <a:r>
              <a:rPr lang="de-DE" dirty="0"/>
              <a:t>Bedarfe der Fachkräfte</a:t>
            </a:r>
          </a:p>
        </p:txBody>
      </p:sp>
      <p:sp>
        <p:nvSpPr>
          <p:cNvPr id="4" name="Rechteck: abgerundete Ecken 3">
            <a:extLst>
              <a:ext uri="{FF2B5EF4-FFF2-40B4-BE49-F238E27FC236}">
                <a16:creationId xmlns:a16="http://schemas.microsoft.com/office/drawing/2014/main" id="{8EB19B72-196F-4A11-86B1-2E26CE972E2F}"/>
              </a:ext>
            </a:extLst>
          </p:cNvPr>
          <p:cNvSpPr/>
          <p:nvPr/>
        </p:nvSpPr>
        <p:spPr>
          <a:xfrm>
            <a:off x="179512" y="1885467"/>
            <a:ext cx="2736304" cy="679437"/>
          </a:xfrm>
          <a:prstGeom prst="roundRect">
            <a:avLst/>
          </a:prstGeom>
          <a:solidFill>
            <a:srgbClr val="E48311"/>
          </a:solidFill>
        </p:spPr>
        <p:style>
          <a:lnRef idx="2">
            <a:schemeClr val="accent3"/>
          </a:lnRef>
          <a:fillRef idx="1">
            <a:schemeClr val="lt1"/>
          </a:fillRef>
          <a:effectRef idx="0">
            <a:schemeClr val="accent3"/>
          </a:effectRef>
          <a:fontRef idx="minor">
            <a:schemeClr val="dk1"/>
          </a:fontRef>
        </p:style>
        <p:txBody>
          <a:bodyPr rtlCol="0" anchor="ctr"/>
          <a:lstStyle/>
          <a:p>
            <a:r>
              <a:rPr lang="de-DE" sz="2000" dirty="0"/>
              <a:t>Fort- und Weiterbildung</a:t>
            </a:r>
          </a:p>
        </p:txBody>
      </p:sp>
      <p:sp>
        <p:nvSpPr>
          <p:cNvPr id="5" name="Rechteck: abgerundete Ecken 4">
            <a:extLst>
              <a:ext uri="{FF2B5EF4-FFF2-40B4-BE49-F238E27FC236}">
                <a16:creationId xmlns:a16="http://schemas.microsoft.com/office/drawing/2014/main" id="{71BC4104-19BC-4E72-AFC4-37E3200EFFC4}"/>
              </a:ext>
            </a:extLst>
          </p:cNvPr>
          <p:cNvSpPr/>
          <p:nvPr/>
        </p:nvSpPr>
        <p:spPr>
          <a:xfrm>
            <a:off x="3059832" y="1868992"/>
            <a:ext cx="1872208" cy="695912"/>
          </a:xfrm>
          <a:prstGeom prst="roundRect">
            <a:avLst/>
          </a:prstGeom>
          <a:solidFill>
            <a:srgbClr val="E48311"/>
          </a:solidFill>
        </p:spPr>
        <p:style>
          <a:lnRef idx="2">
            <a:schemeClr val="accent3"/>
          </a:lnRef>
          <a:fillRef idx="1">
            <a:schemeClr val="lt1"/>
          </a:fillRef>
          <a:effectRef idx="0">
            <a:schemeClr val="accent3"/>
          </a:effectRef>
          <a:fontRef idx="minor">
            <a:schemeClr val="dk1"/>
          </a:fontRef>
        </p:style>
        <p:txBody>
          <a:bodyPr rtlCol="0" anchor="ctr"/>
          <a:lstStyle/>
          <a:p>
            <a:r>
              <a:rPr lang="de-DE" sz="2000" dirty="0"/>
              <a:t>Sensibilisierung</a:t>
            </a:r>
          </a:p>
        </p:txBody>
      </p:sp>
      <p:sp>
        <p:nvSpPr>
          <p:cNvPr id="6" name="Rechteck: abgerundete Ecken 5">
            <a:extLst>
              <a:ext uri="{FF2B5EF4-FFF2-40B4-BE49-F238E27FC236}">
                <a16:creationId xmlns:a16="http://schemas.microsoft.com/office/drawing/2014/main" id="{98203C98-D7ED-4BBA-BC66-AA603C55B6E3}"/>
              </a:ext>
            </a:extLst>
          </p:cNvPr>
          <p:cNvSpPr/>
          <p:nvPr/>
        </p:nvSpPr>
        <p:spPr>
          <a:xfrm>
            <a:off x="5076056" y="1844824"/>
            <a:ext cx="3889974" cy="694861"/>
          </a:xfrm>
          <a:prstGeom prst="roundRect">
            <a:avLst/>
          </a:prstGeom>
          <a:solidFill>
            <a:srgbClr val="E48311"/>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de-DE" sz="2000" dirty="0"/>
              <a:t>Konzepte, die geschlechtliche und sexuelle Vielfalt einbeziehen</a:t>
            </a:r>
          </a:p>
        </p:txBody>
      </p:sp>
      <p:sp>
        <p:nvSpPr>
          <p:cNvPr id="7" name="Sprechblase: oval 6">
            <a:extLst>
              <a:ext uri="{FF2B5EF4-FFF2-40B4-BE49-F238E27FC236}">
                <a16:creationId xmlns:a16="http://schemas.microsoft.com/office/drawing/2014/main" id="{8092C5C9-A082-4F9C-851B-8534420921E0}"/>
              </a:ext>
            </a:extLst>
          </p:cNvPr>
          <p:cNvSpPr/>
          <p:nvPr/>
        </p:nvSpPr>
        <p:spPr>
          <a:xfrm>
            <a:off x="329116" y="2852936"/>
            <a:ext cx="8531487" cy="3256836"/>
          </a:xfrm>
          <a:prstGeom prst="wedgeEllipseCallout">
            <a:avLst>
              <a:gd name="adj1" fmla="val -47504"/>
              <a:gd name="adj2" fmla="val 61987"/>
            </a:avLst>
          </a:prstGeom>
        </p:spPr>
        <p:style>
          <a:lnRef idx="2">
            <a:schemeClr val="accent6"/>
          </a:lnRef>
          <a:fillRef idx="1">
            <a:schemeClr val="lt1"/>
          </a:fillRef>
          <a:effectRef idx="0">
            <a:schemeClr val="accent6"/>
          </a:effectRef>
          <a:fontRef idx="minor">
            <a:schemeClr val="dk1"/>
          </a:fontRef>
        </p:style>
        <p:txBody>
          <a:bodyPr rtlCol="0" anchor="ctr"/>
          <a:lstStyle/>
          <a:p>
            <a:r>
              <a:rPr lang="de-DE" dirty="0"/>
              <a:t>„</a:t>
            </a:r>
            <a:r>
              <a:rPr lang="de-DE" i="1" dirty="0"/>
              <a:t>Ich glaube, dass das immer wichtiger wird und immer präsenter wird, aber dass wir in Puncto Fortbildung und an der Zeit bleiben echt hinten dran sind. (…) Da sind wir ganz ehrlich (…), haben wir noch keine Antwort für und das merke ich schon (…) dass da Handlungsbedarf besteht und dass wir uns damit viel mehr auseinandersetzen müssten. Da sind wir aber auch intern echt schlecht aufgestellt. Also wir haben immer interne Fortbildungen […] da ist das Thema Geschlecht nie dabei, obwohl das echt wichtig ist“ (I3: 146-156  ). </a:t>
            </a:r>
          </a:p>
        </p:txBody>
      </p:sp>
    </p:spTree>
    <p:extLst>
      <p:ext uri="{BB962C8B-B14F-4D97-AF65-F5344CB8AC3E}">
        <p14:creationId xmlns:p14="http://schemas.microsoft.com/office/powerpoint/2010/main" val="180814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D6B3F99-EF99-4F09-8C51-010390DCDA4B}"/>
              </a:ext>
            </a:extLst>
          </p:cNvPr>
          <p:cNvSpPr>
            <a:spLocks noGrp="1"/>
          </p:cNvSpPr>
          <p:nvPr>
            <p:ph type="title"/>
          </p:nvPr>
        </p:nvSpPr>
        <p:spPr>
          <a:xfrm>
            <a:off x="743199" y="286603"/>
            <a:ext cx="5063240" cy="1450757"/>
          </a:xfrm>
        </p:spPr>
        <p:txBody>
          <a:bodyPr>
            <a:normAutofit/>
          </a:bodyPr>
          <a:lstStyle/>
          <a:p>
            <a:r>
              <a:rPr lang="de-DE" dirty="0">
                <a:solidFill>
                  <a:schemeClr val="accent2"/>
                </a:solidFill>
              </a:rPr>
              <a:t>Fazit </a:t>
            </a:r>
          </a:p>
        </p:txBody>
      </p:sp>
      <p:sp>
        <p:nvSpPr>
          <p:cNvPr id="3" name="Inhaltsplatzhalter 2">
            <a:extLst>
              <a:ext uri="{FF2B5EF4-FFF2-40B4-BE49-F238E27FC236}">
                <a16:creationId xmlns:a16="http://schemas.microsoft.com/office/drawing/2014/main" id="{81B16D3D-0151-4768-BF14-B4E756794CC1}"/>
              </a:ext>
            </a:extLst>
          </p:cNvPr>
          <p:cNvSpPr>
            <a:spLocks noGrp="1"/>
          </p:cNvSpPr>
          <p:nvPr>
            <p:ph idx="1"/>
          </p:nvPr>
        </p:nvSpPr>
        <p:spPr>
          <a:xfrm>
            <a:off x="587558" y="2023962"/>
            <a:ext cx="5218881" cy="3845131"/>
          </a:xfrm>
        </p:spPr>
        <p:txBody>
          <a:bodyPr>
            <a:normAutofit/>
          </a:bodyPr>
          <a:lstStyle/>
          <a:p>
            <a:pPr marL="0" indent="0">
              <a:buNone/>
            </a:pPr>
            <a:endParaRPr lang="de-DE" dirty="0"/>
          </a:p>
          <a:p>
            <a:pPr marL="180975" indent="-180975">
              <a:buFont typeface="Arial" panose="020B0604020202020204" pitchFamily="34" charset="0"/>
              <a:buChar char="•"/>
            </a:pPr>
            <a:r>
              <a:rPr lang="de-DE" dirty="0"/>
              <a:t>Non-binäre Menschen sind in strukturellen und  pädagogischen Fragen der stationären Hilfen zur Erziehung aktuell nicht sichtbar. </a:t>
            </a:r>
          </a:p>
          <a:p>
            <a:pPr marL="180975" indent="-180975">
              <a:buFont typeface="Arial" panose="020B0604020202020204" pitchFamily="34" charset="0"/>
              <a:buChar char="•"/>
            </a:pPr>
            <a:r>
              <a:rPr lang="de-DE" dirty="0"/>
              <a:t>Widersprüchliches Verhältnis zwischen der hohen Relevanz der Kategorie Geschlecht und der gleichzeitigen Unsichtbarkeit geschlechtlicher Vielfalt. </a:t>
            </a:r>
          </a:p>
          <a:p>
            <a:pPr marL="180975" indent="-180975">
              <a:buFont typeface="Arial" panose="020B0604020202020204" pitchFamily="34" charset="0"/>
              <a:buChar char="•"/>
            </a:pPr>
            <a:r>
              <a:rPr lang="de-DE" dirty="0"/>
              <a:t>Es liegt ein Defizit in der Beschränkung auf ein binäres Geschlechtersystem. </a:t>
            </a:r>
          </a:p>
        </p:txBody>
      </p:sp>
      <p:sp>
        <p:nvSpPr>
          <p:cNvPr id="15"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0271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F0A37-84C0-426C-B9B2-87AE390A08D2}"/>
              </a:ext>
            </a:extLst>
          </p:cNvPr>
          <p:cNvSpPr>
            <a:spLocks noGrp="1"/>
          </p:cNvSpPr>
          <p:nvPr>
            <p:ph type="title"/>
          </p:nvPr>
        </p:nvSpPr>
        <p:spPr/>
        <p:txBody>
          <a:bodyPr/>
          <a:lstStyle/>
          <a:p>
            <a:r>
              <a:rPr lang="de-DE" dirty="0"/>
              <a:t>Offene Fragen</a:t>
            </a:r>
          </a:p>
        </p:txBody>
      </p:sp>
      <p:sp>
        <p:nvSpPr>
          <p:cNvPr id="3" name="Inhaltsplatzhalter 2">
            <a:extLst>
              <a:ext uri="{FF2B5EF4-FFF2-40B4-BE49-F238E27FC236}">
                <a16:creationId xmlns:a16="http://schemas.microsoft.com/office/drawing/2014/main" id="{82108A9E-FF0C-47EB-914B-190AAF8BC2DA}"/>
              </a:ext>
            </a:extLst>
          </p:cNvPr>
          <p:cNvSpPr>
            <a:spLocks noGrp="1"/>
          </p:cNvSpPr>
          <p:nvPr>
            <p:ph idx="1"/>
          </p:nvPr>
        </p:nvSpPr>
        <p:spPr>
          <a:xfrm>
            <a:off x="822959" y="2852936"/>
            <a:ext cx="7543801" cy="3592222"/>
          </a:xfrm>
        </p:spPr>
        <p:txBody>
          <a:bodyPr>
            <a:normAutofit/>
          </a:bodyPr>
          <a:lstStyle/>
          <a:p>
            <a:pPr marL="231775" indent="-231775">
              <a:buFont typeface="Wingdings" panose="05000000000000000000" pitchFamily="2" charset="2"/>
              <a:buChar char="Ø"/>
            </a:pPr>
            <a:r>
              <a:rPr lang="de-DE" dirty="0"/>
              <a:t>Wie können sich die Normen rund um die Kategorie ‚Geschlecht‘ in der Praxis nachhaltig ändern?</a:t>
            </a:r>
          </a:p>
          <a:p>
            <a:pPr marL="231775" indent="-231775">
              <a:buFont typeface="Wingdings" panose="05000000000000000000" pitchFamily="2" charset="2"/>
              <a:buChar char="Ø"/>
            </a:pPr>
            <a:r>
              <a:rPr lang="de-DE" dirty="0"/>
              <a:t>Welche Einrichtungen und Konzepte gibt es, die geschlechtersensibel arbeiten?</a:t>
            </a:r>
          </a:p>
          <a:p>
            <a:pPr marL="231775" indent="-231775">
              <a:buFont typeface="Wingdings" panose="05000000000000000000" pitchFamily="2" charset="2"/>
              <a:buChar char="Ø"/>
            </a:pPr>
            <a:r>
              <a:rPr lang="de-DE" dirty="0"/>
              <a:t>Wie hat sich die Lebenssituationen von intergeschlechtlichen Menschen durch den Geschlechtseintrag ‚divers‘ geändert?</a:t>
            </a:r>
          </a:p>
        </p:txBody>
      </p:sp>
    </p:spTree>
    <p:extLst>
      <p:ext uri="{BB962C8B-B14F-4D97-AF65-F5344CB8AC3E}">
        <p14:creationId xmlns:p14="http://schemas.microsoft.com/office/powerpoint/2010/main" val="1454608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B5933D8B-A698-424B-AFDA-78EEC9D5517D}"/>
              </a:ext>
            </a:extLst>
          </p:cNvPr>
          <p:cNvSpPr>
            <a:spLocks noGrp="1"/>
          </p:cNvSpPr>
          <p:nvPr>
            <p:ph type="title"/>
          </p:nvPr>
        </p:nvSpPr>
        <p:spPr>
          <a:xfrm>
            <a:off x="369277" y="605896"/>
            <a:ext cx="2313633" cy="5646208"/>
          </a:xfrm>
        </p:spPr>
        <p:txBody>
          <a:bodyPr anchor="ctr">
            <a:normAutofit/>
          </a:bodyPr>
          <a:lstStyle/>
          <a:p>
            <a:r>
              <a:rPr lang="de-DE" sz="3600" dirty="0">
                <a:solidFill>
                  <a:srgbClr val="FFFFFF"/>
                </a:solidFill>
              </a:rPr>
              <a:t>Was ist der Mehrwert der Studie?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nhaltsplatzhalter 2">
            <a:extLst>
              <a:ext uri="{FF2B5EF4-FFF2-40B4-BE49-F238E27FC236}">
                <a16:creationId xmlns:a16="http://schemas.microsoft.com/office/drawing/2014/main" id="{7A4A2280-86CE-4DA1-AFD1-1BF20D328422}"/>
              </a:ext>
            </a:extLst>
          </p:cNvPr>
          <p:cNvSpPr>
            <a:spLocks noGrp="1"/>
          </p:cNvSpPr>
          <p:nvPr>
            <p:ph idx="1"/>
          </p:nvPr>
        </p:nvSpPr>
        <p:spPr>
          <a:xfrm>
            <a:off x="3556512" y="605896"/>
            <a:ext cx="4999930" cy="5646208"/>
          </a:xfrm>
        </p:spPr>
        <p:txBody>
          <a:bodyPr anchor="ctr">
            <a:normAutofit/>
          </a:bodyPr>
          <a:lstStyle/>
          <a:p>
            <a:pPr>
              <a:buFont typeface="Wingdings" panose="05000000000000000000" pitchFamily="2" charset="2"/>
              <a:buChar char="Ø"/>
            </a:pPr>
            <a:r>
              <a:rPr lang="de-DE" dirty="0"/>
              <a:t> Einblick in einen Ausschnitt der Praxis. </a:t>
            </a:r>
          </a:p>
          <a:p>
            <a:pPr>
              <a:buFont typeface="Wingdings" panose="05000000000000000000" pitchFamily="2" charset="2"/>
              <a:buChar char="Ø"/>
            </a:pPr>
            <a:r>
              <a:rPr lang="de-DE" dirty="0"/>
              <a:t> Konfrontiert Forschung und Praxis mit einem Defizit. </a:t>
            </a:r>
          </a:p>
          <a:p>
            <a:pPr>
              <a:buFont typeface="Wingdings" panose="05000000000000000000" pitchFamily="2" charset="2"/>
              <a:buChar char="Ø"/>
            </a:pPr>
            <a:r>
              <a:rPr lang="de-DE" dirty="0"/>
              <a:t> Es entsteht ein Austausch! </a:t>
            </a:r>
          </a:p>
          <a:p>
            <a:pPr lvl="1">
              <a:buFont typeface="Wingdings" panose="05000000000000000000" pitchFamily="2" charset="2"/>
              <a:buChar char="Ø"/>
            </a:pPr>
            <a:r>
              <a:rPr lang="de-DE" dirty="0"/>
              <a:t>Wie gehen Forschung und Praxis mit diesem Defizit um? </a:t>
            </a:r>
          </a:p>
        </p:txBody>
      </p:sp>
    </p:spTree>
    <p:extLst>
      <p:ext uri="{BB962C8B-B14F-4D97-AF65-F5344CB8AC3E}">
        <p14:creationId xmlns:p14="http://schemas.microsoft.com/office/powerpoint/2010/main" val="246488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ACA73385-DEF4-4DBF-BD52-BC53F4428B32}"/>
              </a:ext>
            </a:extLst>
          </p:cNvPr>
          <p:cNvSpPr>
            <a:spLocks noGrp="1"/>
          </p:cNvSpPr>
          <p:nvPr>
            <p:ph type="title"/>
          </p:nvPr>
        </p:nvSpPr>
        <p:spPr>
          <a:xfrm>
            <a:off x="369277" y="605896"/>
            <a:ext cx="2313633" cy="5646208"/>
          </a:xfrm>
        </p:spPr>
        <p:txBody>
          <a:bodyPr anchor="ctr">
            <a:normAutofit/>
          </a:bodyPr>
          <a:lstStyle/>
          <a:p>
            <a:r>
              <a:rPr lang="de-DE" sz="3200" dirty="0">
                <a:solidFill>
                  <a:srgbClr val="FFFFFF"/>
                </a:solidFill>
              </a:rPr>
              <a:t>Vielen Dank!</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nhaltsplatzhalter 2">
            <a:extLst>
              <a:ext uri="{FF2B5EF4-FFF2-40B4-BE49-F238E27FC236}">
                <a16:creationId xmlns:a16="http://schemas.microsoft.com/office/drawing/2014/main" id="{CE61DDF3-E2EB-48CF-854C-03D0B7C37392}"/>
              </a:ext>
            </a:extLst>
          </p:cNvPr>
          <p:cNvSpPr>
            <a:spLocks noGrp="1"/>
          </p:cNvSpPr>
          <p:nvPr>
            <p:ph idx="1"/>
          </p:nvPr>
        </p:nvSpPr>
        <p:spPr>
          <a:xfrm>
            <a:off x="3425202" y="605896"/>
            <a:ext cx="5107238" cy="5646208"/>
          </a:xfrm>
        </p:spPr>
        <p:txBody>
          <a:bodyPr anchor="ctr">
            <a:normAutofit/>
          </a:bodyPr>
          <a:lstStyle/>
          <a:p>
            <a:pPr marL="0" indent="0">
              <a:buNone/>
            </a:pPr>
            <a:endParaRPr lang="de-DE" dirty="0"/>
          </a:p>
          <a:p>
            <a:pPr marL="0" indent="0">
              <a:buNone/>
            </a:pPr>
            <a:endParaRPr lang="de-DE" dirty="0"/>
          </a:p>
          <a:p>
            <a:pPr marL="0" indent="0">
              <a:buNone/>
            </a:pPr>
            <a:r>
              <a:rPr lang="de-DE" sz="2400" i="1" dirty="0"/>
              <a:t>„…wer aus dem Rahmen fällt, hat mehr Platz. Aber auch mehr Platzwunden…“ </a:t>
            </a:r>
          </a:p>
          <a:p>
            <a:pPr marL="0" indent="0">
              <a:buNone/>
            </a:pPr>
            <a:endParaRPr lang="de-DE" i="1" dirty="0"/>
          </a:p>
          <a:p>
            <a:pPr marL="0" indent="0">
              <a:buNone/>
            </a:pPr>
            <a:r>
              <a:rPr lang="de-DE" sz="1600" dirty="0"/>
              <a:t>Michaela Dudley, im </a:t>
            </a:r>
            <a:r>
              <a:rPr lang="de-DE" sz="1600" dirty="0" err="1"/>
              <a:t>Tupodcast</a:t>
            </a:r>
            <a:r>
              <a:rPr lang="de-DE" sz="1600" dirty="0"/>
              <a:t> vom 02.12.20, Min. 21:16</a:t>
            </a:r>
          </a:p>
        </p:txBody>
      </p:sp>
    </p:spTree>
    <p:extLst>
      <p:ext uri="{BB962C8B-B14F-4D97-AF65-F5344CB8AC3E}">
        <p14:creationId xmlns:p14="http://schemas.microsoft.com/office/powerpoint/2010/main" val="7782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BEBAD-85DE-4527-B6AB-05C7AB1BDB83}"/>
              </a:ext>
            </a:extLst>
          </p:cNvPr>
          <p:cNvSpPr>
            <a:spLocks noGrp="1"/>
          </p:cNvSpPr>
          <p:nvPr>
            <p:ph type="title"/>
          </p:nvPr>
        </p:nvSpPr>
        <p:spPr/>
        <p:txBody>
          <a:bodyPr/>
          <a:lstStyle/>
          <a:p>
            <a:r>
              <a:rPr lang="de-DE"/>
              <a:t>Anlaufstellen </a:t>
            </a:r>
            <a:endParaRPr lang="de-DE" dirty="0"/>
          </a:p>
        </p:txBody>
      </p:sp>
      <p:sp>
        <p:nvSpPr>
          <p:cNvPr id="3" name="Inhaltsplatzhalter 2">
            <a:extLst>
              <a:ext uri="{FF2B5EF4-FFF2-40B4-BE49-F238E27FC236}">
                <a16:creationId xmlns:a16="http://schemas.microsoft.com/office/drawing/2014/main" id="{FE6DDD94-07A2-47F0-98B5-18BD70DCB1A3}"/>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de-DE" dirty="0"/>
              <a:t>Schlau Team NRW: https://www.schlau.nrw/</a:t>
            </a:r>
          </a:p>
          <a:p>
            <a:pPr>
              <a:buFont typeface="Arial" panose="020B0604020202020204" pitchFamily="34" charset="0"/>
              <a:buChar char="•"/>
            </a:pPr>
            <a:r>
              <a:rPr lang="de-DE" dirty="0"/>
              <a:t>Institut für Sexualpädagogik. Sexuelle Selbstbestimmung fördern. Sexuelle Bildungsprozesse begleiten: </a:t>
            </a:r>
            <a:r>
              <a:rPr lang="de-DE" dirty="0">
                <a:hlinkClick r:id="rId2"/>
              </a:rPr>
              <a:t>https://www.isp-sexualpaedagogik.org/angebote-sexualpaedagogik/#</a:t>
            </a:r>
            <a:endParaRPr lang="de-DE" dirty="0"/>
          </a:p>
          <a:p>
            <a:pPr>
              <a:buFont typeface="Arial" panose="020B0604020202020204" pitchFamily="34" charset="0"/>
              <a:buChar char="•"/>
            </a:pPr>
            <a:r>
              <a:rPr lang="de-DE" dirty="0"/>
              <a:t>Gender Mediathek: https://gender-mediathek.de/</a:t>
            </a:r>
          </a:p>
          <a:p>
            <a:r>
              <a:rPr lang="de-DE" dirty="0"/>
              <a:t>Broschüren zum Thema:</a:t>
            </a:r>
          </a:p>
          <a:p>
            <a:pPr>
              <a:buFont typeface="Arial" panose="020B0604020202020204" pitchFamily="34" charset="0"/>
              <a:buChar char="•"/>
            </a:pPr>
            <a:r>
              <a:rPr lang="de-DE" dirty="0" err="1"/>
              <a:t>Inter</a:t>
            </a:r>
            <a:r>
              <a:rPr lang="de-DE" dirty="0"/>
              <a:t>*&amp; Sprache: </a:t>
            </a:r>
            <a:r>
              <a:rPr lang="de-DE" dirty="0">
                <a:hlinkClick r:id="rId3"/>
              </a:rPr>
              <a:t>http://www.transinterqueer.org/download/Publikationen/InterUndSprache_A_Z.pdf</a:t>
            </a:r>
            <a:endParaRPr lang="de-DE" dirty="0"/>
          </a:p>
          <a:p>
            <a:pPr>
              <a:buFont typeface="Arial" panose="020B0604020202020204" pitchFamily="34" charset="0"/>
              <a:buChar char="•"/>
            </a:pPr>
            <a:r>
              <a:rPr lang="de-DE" dirty="0"/>
              <a:t>Medizinische Eingriffe: </a:t>
            </a:r>
            <a:r>
              <a:rPr lang="de-DE" dirty="0">
                <a:hlinkClick r:id="rId4"/>
              </a:rPr>
              <a:t>http://www.transinterqueer.org/download/Publikationen/eingriffe_broschuere_inter_2016_sm.pdf</a:t>
            </a:r>
            <a:endParaRPr lang="de-DE" dirty="0"/>
          </a:p>
          <a:p>
            <a:endParaRPr lang="de-DE" dirty="0"/>
          </a:p>
          <a:p>
            <a:endParaRPr lang="de-DE" dirty="0"/>
          </a:p>
          <a:p>
            <a:endParaRPr lang="de-DE" dirty="0"/>
          </a:p>
        </p:txBody>
      </p:sp>
    </p:spTree>
    <p:extLst>
      <p:ext uri="{BB962C8B-B14F-4D97-AF65-F5344CB8AC3E}">
        <p14:creationId xmlns:p14="http://schemas.microsoft.com/office/powerpoint/2010/main" val="989652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BA5F45-3E25-4AE8-B67D-FEFC51D5890E}"/>
              </a:ext>
            </a:extLst>
          </p:cNvPr>
          <p:cNvSpPr>
            <a:spLocks noGrp="1"/>
          </p:cNvSpPr>
          <p:nvPr>
            <p:ph type="title"/>
          </p:nvPr>
        </p:nvSpPr>
        <p:spPr>
          <a:xfrm>
            <a:off x="822960" y="263527"/>
            <a:ext cx="7543800" cy="1450757"/>
          </a:xfrm>
        </p:spPr>
        <p:txBody>
          <a:bodyPr/>
          <a:lstStyle/>
          <a:p>
            <a:r>
              <a:rPr lang="de-DE" dirty="0"/>
              <a:t>Literaturverzeichnis</a:t>
            </a:r>
          </a:p>
        </p:txBody>
      </p:sp>
      <p:sp>
        <p:nvSpPr>
          <p:cNvPr id="3" name="Inhaltsplatzhalter 2">
            <a:extLst>
              <a:ext uri="{FF2B5EF4-FFF2-40B4-BE49-F238E27FC236}">
                <a16:creationId xmlns:a16="http://schemas.microsoft.com/office/drawing/2014/main" id="{C1DAEB1C-4E40-48C3-9074-06F33B610DAE}"/>
              </a:ext>
            </a:extLst>
          </p:cNvPr>
          <p:cNvSpPr>
            <a:spLocks noGrp="1"/>
          </p:cNvSpPr>
          <p:nvPr>
            <p:ph idx="1"/>
          </p:nvPr>
        </p:nvSpPr>
        <p:spPr>
          <a:xfrm>
            <a:off x="822959" y="1845734"/>
            <a:ext cx="7543801" cy="4391578"/>
          </a:xfrm>
        </p:spPr>
        <p:txBody>
          <a:bodyPr>
            <a:normAutofit fontScale="77500" lnSpcReduction="20000"/>
          </a:bodyPr>
          <a:lstStyle/>
          <a:p>
            <a:pPr algn="just"/>
            <a:r>
              <a:rPr lang="de-DE" sz="2100" b="1" dirty="0"/>
              <a:t>BERGMANN</a:t>
            </a:r>
            <a:r>
              <a:rPr lang="de-DE" sz="2100" dirty="0"/>
              <a:t>, Franziska (2012): </a:t>
            </a:r>
            <a:r>
              <a:rPr lang="de-DE" sz="2100" i="1" dirty="0"/>
              <a:t>Gender und Queer Studies. Einführung</a:t>
            </a:r>
            <a:r>
              <a:rPr lang="de-DE" sz="2100" dirty="0"/>
              <a:t>. In: </a:t>
            </a:r>
            <a:r>
              <a:rPr lang="de-DE" sz="2100" dirty="0" err="1"/>
              <a:t>Bermann</a:t>
            </a:r>
            <a:r>
              <a:rPr lang="de-DE" sz="2100" dirty="0"/>
              <a:t>, Franziska &amp; </a:t>
            </a:r>
            <a:r>
              <a:rPr lang="de-DE" sz="2100" dirty="0" err="1"/>
              <a:t>Schlössler</a:t>
            </a:r>
            <a:r>
              <a:rPr lang="de-DE" sz="2100" dirty="0"/>
              <a:t>, Franziska &amp; Schreck, Bettina (Hrsg.) (2012): </a:t>
            </a:r>
            <a:r>
              <a:rPr lang="de-DE" sz="2100" i="1" dirty="0"/>
              <a:t>Gender Studies. </a:t>
            </a:r>
            <a:r>
              <a:rPr lang="de-DE" sz="2100" dirty="0"/>
              <a:t>Bielefeld: </a:t>
            </a:r>
            <a:r>
              <a:rPr lang="de-DE" sz="2100" dirty="0" err="1"/>
              <a:t>Transcript</a:t>
            </a:r>
            <a:r>
              <a:rPr lang="de-DE" sz="2100" dirty="0"/>
              <a:t> Verlag.</a:t>
            </a:r>
          </a:p>
          <a:p>
            <a:pPr algn="just"/>
            <a:r>
              <a:rPr lang="de-DE" sz="2100" b="1" dirty="0"/>
              <a:t>BUTLER</a:t>
            </a:r>
            <a:r>
              <a:rPr lang="de-DE" sz="2100" dirty="0"/>
              <a:t>, Judith (1991): </a:t>
            </a:r>
            <a:r>
              <a:rPr lang="de-DE" sz="2100" i="1" dirty="0"/>
              <a:t>Das Unbehagen der Geschlechter. </a:t>
            </a:r>
            <a:r>
              <a:rPr lang="de-DE" sz="2100" dirty="0"/>
              <a:t>Übersetzt von </a:t>
            </a:r>
            <a:r>
              <a:rPr lang="de-DE" sz="2100" dirty="0" err="1"/>
              <a:t>Kathrina</a:t>
            </a:r>
            <a:r>
              <a:rPr lang="de-DE" sz="2100" dirty="0"/>
              <a:t> Menke. Frankfurt am Main: Suhrkamp Verlag.</a:t>
            </a:r>
            <a:endParaRPr lang="de-DE" sz="2100" b="1" dirty="0"/>
          </a:p>
          <a:p>
            <a:pPr algn="just"/>
            <a:r>
              <a:rPr lang="de-DE" sz="2100" b="1" dirty="0"/>
              <a:t>DUDLEY</a:t>
            </a:r>
            <a:r>
              <a:rPr lang="de-DE" sz="2100" dirty="0"/>
              <a:t>, Michaela (2020): TUPODCAST. Gespräche unter Schwestern*. Mauern einreißen mit </a:t>
            </a:r>
            <a:r>
              <a:rPr lang="de-DE" sz="2100" dirty="0" err="1"/>
              <a:t>Michalea</a:t>
            </a:r>
            <a:r>
              <a:rPr lang="de-DE" sz="2100" dirty="0"/>
              <a:t> Dudley. 02.12.2020. </a:t>
            </a:r>
            <a:r>
              <a:rPr lang="de-DE" sz="2100" dirty="0">
                <a:hlinkClick r:id="rId2"/>
              </a:rPr>
              <a:t>https://tupodcast.podigee.io/22-neue-episode</a:t>
            </a:r>
            <a:r>
              <a:rPr lang="de-DE" sz="2100" dirty="0"/>
              <a:t>. Letzter Abruf am 30.01.21.</a:t>
            </a:r>
          </a:p>
          <a:p>
            <a:pPr algn="just"/>
            <a:r>
              <a:rPr lang="de-DE" sz="2100" b="1" dirty="0"/>
              <a:t>FOUCAULT</a:t>
            </a:r>
            <a:r>
              <a:rPr lang="de-DE" sz="2100" dirty="0"/>
              <a:t>, Michel (1977): Der Wille zum Wissen, Sexualität und Wahrheit I, In: Foucault, Michel (2008): Die Hauptwerke. 1. Auflage, Frankfurt am Main: Suhrkamp Verlag.</a:t>
            </a:r>
          </a:p>
          <a:p>
            <a:pPr algn="just"/>
            <a:r>
              <a:rPr lang="de-DE" sz="2100" b="1" dirty="0"/>
              <a:t>GHATTAS</a:t>
            </a:r>
            <a:r>
              <a:rPr lang="de-DE" sz="2100" dirty="0"/>
              <a:t>, Dan Christian (2017): </a:t>
            </a:r>
            <a:r>
              <a:rPr lang="de-DE" sz="2100" i="1" dirty="0"/>
              <a:t>Interessiert an der Dritten Option? Fragen und Antworten zur Entscheidung des Bundesverfassungsgerichts zum Dritten Geschlechtseintrag vom 10.10.2017. </a:t>
            </a:r>
            <a:r>
              <a:rPr lang="de-DE" sz="2100" u="sng" dirty="0">
                <a:hlinkClick r:id="rId3"/>
              </a:rPr>
              <a:t>https://oiigermany.org/interessiert-an-der-dritten-option/</a:t>
            </a:r>
            <a:r>
              <a:rPr lang="de-DE" sz="2100" u="sng" dirty="0"/>
              <a:t>.</a:t>
            </a:r>
            <a:r>
              <a:rPr lang="de-DE" sz="2100" dirty="0"/>
              <a:t> Letzter Abruf am 30.01.21.</a:t>
            </a:r>
          </a:p>
          <a:p>
            <a:pPr algn="just"/>
            <a:r>
              <a:rPr lang="de-DE" sz="2100" b="1" dirty="0"/>
              <a:t>HOENES</a:t>
            </a:r>
            <a:r>
              <a:rPr lang="de-DE" sz="2100" dirty="0"/>
              <a:t>, Josch &amp; </a:t>
            </a:r>
            <a:r>
              <a:rPr lang="de-DE" sz="2100" dirty="0" err="1"/>
              <a:t>Januschke</a:t>
            </a:r>
            <a:r>
              <a:rPr lang="de-DE" sz="2100" dirty="0"/>
              <a:t>, Eugen &amp; Klöppel, Dr. Ulrike (2019): </a:t>
            </a:r>
            <a:r>
              <a:rPr lang="de-DE" sz="2100" i="1" dirty="0"/>
              <a:t>Häufigkeit normangleichender Operationen „uneindeutiger“ Genitalien im Kindesalter. Follow Up Studie.</a:t>
            </a:r>
            <a:r>
              <a:rPr lang="de-DE" sz="2100" dirty="0"/>
              <a:t> Berlin: Bulletin - Texte 44. </a:t>
            </a:r>
            <a:endParaRPr lang="de-DE" sz="2100" i="1" dirty="0"/>
          </a:p>
          <a:p>
            <a:endParaRPr lang="de-DE" dirty="0"/>
          </a:p>
        </p:txBody>
      </p:sp>
    </p:spTree>
    <p:extLst>
      <p:ext uri="{BB962C8B-B14F-4D97-AF65-F5344CB8AC3E}">
        <p14:creationId xmlns:p14="http://schemas.microsoft.com/office/powerpoint/2010/main" val="703478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B8CC928-B389-4BE5-A397-7A3352C71E8D}"/>
              </a:ext>
            </a:extLst>
          </p:cNvPr>
          <p:cNvSpPr>
            <a:spLocks noGrp="1"/>
          </p:cNvSpPr>
          <p:nvPr>
            <p:ph idx="1"/>
          </p:nvPr>
        </p:nvSpPr>
        <p:spPr>
          <a:xfrm>
            <a:off x="822959" y="1845734"/>
            <a:ext cx="7543801" cy="4023360"/>
          </a:xfrm>
        </p:spPr>
        <p:txBody>
          <a:bodyPr>
            <a:normAutofit fontScale="92500" lnSpcReduction="20000"/>
          </a:bodyPr>
          <a:lstStyle/>
          <a:p>
            <a:pPr algn="just"/>
            <a:r>
              <a:rPr lang="de-DE" sz="1600" b="1" dirty="0"/>
              <a:t>KLÖPPEL</a:t>
            </a:r>
            <a:r>
              <a:rPr lang="de-DE" sz="1600" dirty="0"/>
              <a:t>, Ulrike (2020): </a:t>
            </a:r>
            <a:r>
              <a:rPr lang="de-DE" sz="1600" i="1" dirty="0"/>
              <a:t>Stellungnahme zum Entwurf eines Gesetzes zum Schutz von Kindern mit  Varianten der Geschlechtsentwicklung (</a:t>
            </a:r>
            <a:r>
              <a:rPr lang="de-DE" sz="1600" i="1" dirty="0" err="1"/>
              <a:t>Drs</a:t>
            </a:r>
            <a:r>
              <a:rPr lang="de-DE" sz="1600" i="1" dirty="0"/>
              <a:t>. 19/24686 vom 25.11.2020).</a:t>
            </a:r>
            <a:r>
              <a:rPr lang="de-DE" sz="1600" dirty="0"/>
              <a:t> Humboldt-Universität zu Berlin, 11.01.21. </a:t>
            </a:r>
            <a:r>
              <a:rPr lang="de-DE" sz="1600" dirty="0">
                <a:hlinkClick r:id="rId2"/>
              </a:rPr>
              <a:t>https://www.bundestag.de/ausschuesse/a06_Recht#url=L2Rva3VtZW50ZS90ZXh0YXJjaGl2LzIwMjEva3cwMi1wYS1yZWNodC1zZWxic3RiZXN0aW1tdW5nLTgxNDk5NA==&amp;mod=mod539670</a:t>
            </a:r>
            <a:r>
              <a:rPr lang="de-DE" sz="1600" dirty="0"/>
              <a:t>. Letzter Abruf am 30.01.21. </a:t>
            </a:r>
            <a:endParaRPr lang="de-DE" sz="1600" b="1" i="1" dirty="0"/>
          </a:p>
          <a:p>
            <a:pPr algn="just"/>
            <a:r>
              <a:rPr lang="de-DE" sz="1600" b="1" dirty="0"/>
              <a:t>KERNER</a:t>
            </a:r>
            <a:r>
              <a:rPr lang="de-DE" sz="1600" dirty="0"/>
              <a:t>, Ina (2009): Differenzen und Macht. Zur Anatomie von Rassismus und Sexismus. In: Klinger, Cornelia/ Kreisky, Eva/ Maihofer, Andrea/ Sauer, Birgit (Hrsg.): Reihe „Politik der Geschlechterverhältnisse. Band 37. Frankfurt/ New York: Campus Verlag.</a:t>
            </a:r>
          </a:p>
          <a:p>
            <a:pPr algn="just"/>
            <a:r>
              <a:rPr lang="de-DE" sz="1600" b="1" dirty="0"/>
              <a:t>MAYRING</a:t>
            </a:r>
            <a:r>
              <a:rPr lang="de-DE" sz="1600" dirty="0"/>
              <a:t>, Philipp (2016): </a:t>
            </a:r>
            <a:r>
              <a:rPr lang="de-DE" sz="1600" i="1" dirty="0"/>
              <a:t>Einführung in die qualitative Sozialforschung, Anleitung zu qualitativem Denken. (</a:t>
            </a:r>
            <a:r>
              <a:rPr lang="de-DE" sz="1600" dirty="0"/>
              <a:t>6., überarbeitetet Auflage) 2016, Weinheim und Basel: Beltz Verlag.</a:t>
            </a:r>
          </a:p>
          <a:p>
            <a:pPr algn="just"/>
            <a:r>
              <a:rPr lang="de-DE" sz="1600" b="1" dirty="0"/>
              <a:t>MAYRING</a:t>
            </a:r>
            <a:r>
              <a:rPr lang="de-DE" sz="1600" dirty="0"/>
              <a:t>, Philipp &amp; </a:t>
            </a:r>
            <a:r>
              <a:rPr lang="de-DE" sz="1600" dirty="0" err="1"/>
              <a:t>Frenzl</a:t>
            </a:r>
            <a:r>
              <a:rPr lang="de-DE" sz="1600" dirty="0"/>
              <a:t>, Thomas (2019): </a:t>
            </a:r>
            <a:r>
              <a:rPr lang="de-DE" sz="1600" i="1" dirty="0"/>
              <a:t>Qualitative Inhaltsanalyse. </a:t>
            </a:r>
            <a:r>
              <a:rPr lang="de-DE" sz="1600" dirty="0"/>
              <a:t>In: Baur, N. &amp; Blasius, J. (Hrsg.): </a:t>
            </a:r>
            <a:r>
              <a:rPr lang="de-DE" sz="1600" i="1" dirty="0"/>
              <a:t>Handbuch Methoden der empirischen Sozialforschung.</a:t>
            </a:r>
            <a:r>
              <a:rPr lang="de-DE" sz="1600" dirty="0"/>
              <a:t> Wiesbaden: Springer Fachmedien.</a:t>
            </a:r>
          </a:p>
          <a:p>
            <a:pPr algn="just"/>
            <a:r>
              <a:rPr lang="en-US" sz="1600" b="1" dirty="0"/>
              <a:t>VILLA</a:t>
            </a:r>
            <a:r>
              <a:rPr lang="en-US" sz="1600" dirty="0"/>
              <a:t>, Paula-Irene (2001): Sexy Bodies. </a:t>
            </a:r>
            <a:r>
              <a:rPr lang="de-DE" sz="1600" dirty="0"/>
              <a:t>Eine soziologische Reise durch den Geschlechtskörper. 2. Auflage, Opladen: Leske + Budrich.</a:t>
            </a:r>
          </a:p>
          <a:p>
            <a:pPr algn="just"/>
            <a:r>
              <a:rPr lang="de-DE" sz="1600" b="1" dirty="0"/>
              <a:t>VILLA</a:t>
            </a:r>
            <a:r>
              <a:rPr lang="de-DE" sz="1600" dirty="0"/>
              <a:t>, Paula-Irene (2003): Judith Butler. Frankfurt/ Main: Campus Verlag GmbH.</a:t>
            </a:r>
          </a:p>
          <a:p>
            <a:pPr algn="just"/>
            <a:endParaRPr lang="de-DE" sz="1600" dirty="0"/>
          </a:p>
          <a:p>
            <a:endParaRPr lang="de-DE" dirty="0"/>
          </a:p>
        </p:txBody>
      </p:sp>
    </p:spTree>
    <p:extLst>
      <p:ext uri="{BB962C8B-B14F-4D97-AF65-F5344CB8AC3E}">
        <p14:creationId xmlns:p14="http://schemas.microsoft.com/office/powerpoint/2010/main" val="3692499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0AD457-EA44-45E8-BCAC-6B13716BC6A8}"/>
              </a:ext>
            </a:extLst>
          </p:cNvPr>
          <p:cNvSpPr>
            <a:spLocks noGrp="1"/>
          </p:cNvSpPr>
          <p:nvPr>
            <p:ph type="title"/>
          </p:nvPr>
        </p:nvSpPr>
        <p:spPr/>
        <p:txBody>
          <a:bodyPr/>
          <a:lstStyle/>
          <a:p>
            <a:r>
              <a:rPr lang="de-DE" dirty="0"/>
              <a:t>Abbildungsverzeichnis</a:t>
            </a:r>
          </a:p>
        </p:txBody>
      </p:sp>
      <p:sp>
        <p:nvSpPr>
          <p:cNvPr id="3" name="Inhaltsplatzhalter 2">
            <a:extLst>
              <a:ext uri="{FF2B5EF4-FFF2-40B4-BE49-F238E27FC236}">
                <a16:creationId xmlns:a16="http://schemas.microsoft.com/office/drawing/2014/main" id="{37D3A0F9-49E0-417D-890A-4040FFF96495}"/>
              </a:ext>
            </a:extLst>
          </p:cNvPr>
          <p:cNvSpPr>
            <a:spLocks noGrp="1"/>
          </p:cNvSpPr>
          <p:nvPr>
            <p:ph idx="1"/>
          </p:nvPr>
        </p:nvSpPr>
        <p:spPr/>
        <p:txBody>
          <a:bodyPr/>
          <a:lstStyle/>
          <a:p>
            <a:pPr marL="0" indent="0">
              <a:buNone/>
            </a:pPr>
            <a:r>
              <a:rPr lang="de-DE" sz="1600" dirty="0">
                <a:solidFill>
                  <a:schemeClr val="tx1"/>
                </a:solidFill>
              </a:rPr>
              <a:t>Abb. 1: Foto Foucault. </a:t>
            </a:r>
            <a:r>
              <a:rPr lang="de-DE" sz="1600" dirty="0">
                <a:solidFill>
                  <a:schemeClr val="tx1"/>
                </a:solidFill>
                <a:hlinkClick r:id="rId2"/>
              </a:rPr>
              <a:t>https://www.deutschlandfunk.de/eine-lange-nacht-ueber-michel-foucault-die-spur-der-macht.704.de.html?dram:article_id=365838</a:t>
            </a:r>
            <a:r>
              <a:rPr lang="de-DE" sz="1600" dirty="0">
                <a:solidFill>
                  <a:schemeClr val="tx1"/>
                </a:solidFill>
              </a:rPr>
              <a:t>. Letzter Abruf 30.01.21.</a:t>
            </a:r>
          </a:p>
          <a:p>
            <a:pPr marL="0" indent="0">
              <a:buNone/>
            </a:pPr>
            <a:r>
              <a:rPr lang="de-DE" sz="1600" dirty="0">
                <a:solidFill>
                  <a:schemeClr val="tx1"/>
                </a:solidFill>
              </a:rPr>
              <a:t>Abb. 2: Foto Butler. </a:t>
            </a:r>
            <a:r>
              <a:rPr lang="de-DE" sz="1600" dirty="0">
                <a:solidFill>
                  <a:schemeClr val="tx1"/>
                </a:solidFill>
                <a:hlinkClick r:id="rId3"/>
              </a:rPr>
              <a:t>https://elpais.com/elpais/2015/11/20/mujeres/1447995720_144799.html</a:t>
            </a:r>
            <a:r>
              <a:rPr lang="de-DE" sz="1600" dirty="0">
                <a:solidFill>
                  <a:schemeClr val="tx1"/>
                </a:solidFill>
              </a:rPr>
              <a:t>. Letzter Abruf 30.01.21. </a:t>
            </a:r>
          </a:p>
          <a:p>
            <a:pPr marL="0" indent="0">
              <a:buNone/>
            </a:pPr>
            <a:r>
              <a:rPr lang="de-DE" sz="1600" dirty="0">
                <a:solidFill>
                  <a:schemeClr val="tx1"/>
                </a:solidFill>
              </a:rPr>
              <a:t>Abb. 3: Heterosexuelle Matrix. </a:t>
            </a:r>
            <a:r>
              <a:rPr lang="de-DE" sz="1600" dirty="0">
                <a:hlinkClick r:id="rId4"/>
              </a:rPr>
              <a:t>https://gender-mediathek.de/de/media/externes-medium/heterosexuelle-matrix</a:t>
            </a:r>
            <a:r>
              <a:rPr lang="de-DE" sz="1600" dirty="0"/>
              <a:t>. Letzter Abruf 30.01.21. </a:t>
            </a:r>
            <a:endParaRPr lang="de-DE" sz="1600" dirty="0">
              <a:solidFill>
                <a:schemeClr val="tx1"/>
              </a:solidFill>
            </a:endParaRPr>
          </a:p>
          <a:p>
            <a:pPr marL="0" indent="0">
              <a:buNone/>
            </a:pPr>
            <a:r>
              <a:rPr lang="en-US" sz="1600" dirty="0">
                <a:solidFill>
                  <a:schemeClr val="tx1"/>
                </a:solidFill>
              </a:rPr>
              <a:t>Abb. 4: Gender Unicorn. Trans Student Educational Resources, 2015. “The Gender Unicorn.” </a:t>
            </a:r>
            <a:r>
              <a:rPr lang="en-US" sz="1600" dirty="0">
                <a:solidFill>
                  <a:schemeClr val="tx1"/>
                </a:solidFill>
                <a:hlinkClick r:id="rId5"/>
              </a:rPr>
              <a:t>www.transstudent.org/gender</a:t>
            </a:r>
            <a:r>
              <a:rPr lang="en-US" sz="1600" dirty="0">
                <a:solidFill>
                  <a:schemeClr val="tx1"/>
                </a:solidFill>
              </a:rPr>
              <a:t>. </a:t>
            </a:r>
            <a:r>
              <a:rPr lang="de-DE" sz="1600" dirty="0">
                <a:solidFill>
                  <a:schemeClr val="tx1"/>
                </a:solidFill>
              </a:rPr>
              <a:t>Letzter</a:t>
            </a:r>
            <a:r>
              <a:rPr lang="en-US" sz="1600" dirty="0">
                <a:solidFill>
                  <a:schemeClr val="tx1"/>
                </a:solidFill>
              </a:rPr>
              <a:t> </a:t>
            </a:r>
            <a:r>
              <a:rPr lang="de-DE" sz="1600" dirty="0">
                <a:solidFill>
                  <a:schemeClr val="tx1"/>
                </a:solidFill>
              </a:rPr>
              <a:t>Abruf 30.01.21.</a:t>
            </a:r>
          </a:p>
          <a:p>
            <a:pPr marL="0" indent="0">
              <a:buNone/>
            </a:pPr>
            <a:endParaRPr lang="de-DE" dirty="0">
              <a:solidFill>
                <a:schemeClr val="tx1"/>
              </a:solidFill>
            </a:endParaRPr>
          </a:p>
        </p:txBody>
      </p:sp>
    </p:spTree>
    <p:extLst>
      <p:ext uri="{BB962C8B-B14F-4D97-AF65-F5344CB8AC3E}">
        <p14:creationId xmlns:p14="http://schemas.microsoft.com/office/powerpoint/2010/main" val="2379661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nhaltsplatzhalter 2">
            <a:extLst>
              <a:ext uri="{FF2B5EF4-FFF2-40B4-BE49-F238E27FC236}">
                <a16:creationId xmlns:a16="http://schemas.microsoft.com/office/drawing/2014/main" id="{40CF9467-1513-462F-A673-C3229DA32DE4}"/>
              </a:ext>
            </a:extLst>
          </p:cNvPr>
          <p:cNvSpPr>
            <a:spLocks noGrp="1"/>
          </p:cNvSpPr>
          <p:nvPr>
            <p:ph idx="1"/>
          </p:nvPr>
        </p:nvSpPr>
        <p:spPr>
          <a:xfrm>
            <a:off x="822960" y="1086678"/>
            <a:ext cx="7520940" cy="3471467"/>
          </a:xfrm>
        </p:spPr>
        <p:txBody>
          <a:bodyPr>
            <a:normAutofit/>
          </a:bodyPr>
          <a:lstStyle/>
          <a:p>
            <a:pPr marL="0" indent="0">
              <a:buNone/>
            </a:pPr>
            <a:endParaRPr lang="de-DE"/>
          </a:p>
          <a:p>
            <a:pPr marL="0" indent="0">
              <a:buNone/>
            </a:pPr>
            <a:r>
              <a:rPr lang="de-DE" dirty="0"/>
              <a:t>Ann-Sophie Stählker </a:t>
            </a:r>
            <a:endParaRPr lang="de-DE"/>
          </a:p>
          <a:p>
            <a:pPr marL="0" indent="0">
              <a:buNone/>
            </a:pPr>
            <a:r>
              <a:rPr lang="de-DE" dirty="0">
                <a:hlinkClick r:id="rId2"/>
              </a:rPr>
              <a:t>ann-sophie.staehlker@posteo.de</a:t>
            </a:r>
            <a:endParaRPr lang="de-DE"/>
          </a:p>
          <a:p>
            <a:pPr marL="0" indent="0">
              <a:buNone/>
            </a:pPr>
            <a:endParaRPr lang="de-DE" dirty="0"/>
          </a:p>
        </p:txBody>
      </p:sp>
      <p:sp>
        <p:nvSpPr>
          <p:cNvPr id="12" name="Rectangle 11">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716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FBE86D-014F-40E5-919D-147E65F46ACF}"/>
              </a:ext>
            </a:extLst>
          </p:cNvPr>
          <p:cNvSpPr>
            <a:spLocks noGrp="1"/>
          </p:cNvSpPr>
          <p:nvPr>
            <p:ph type="title"/>
          </p:nvPr>
        </p:nvSpPr>
        <p:spPr/>
        <p:txBody>
          <a:bodyPr>
            <a:normAutofit/>
          </a:bodyPr>
          <a:lstStyle/>
          <a:p>
            <a:r>
              <a:rPr lang="de-DE" dirty="0"/>
              <a:t>Ergebnisse des </a:t>
            </a:r>
            <a:r>
              <a:rPr lang="de-DE" dirty="0" err="1"/>
              <a:t>Mentimeter</a:t>
            </a:r>
            <a:endParaRPr lang="de-DE" dirty="0"/>
          </a:p>
        </p:txBody>
      </p:sp>
      <p:sp>
        <p:nvSpPr>
          <p:cNvPr id="3" name="Inhaltsplatzhalter 2">
            <a:extLst>
              <a:ext uri="{FF2B5EF4-FFF2-40B4-BE49-F238E27FC236}">
                <a16:creationId xmlns:a16="http://schemas.microsoft.com/office/drawing/2014/main" id="{AE66A7D2-D1BD-45C3-ACE6-C69DDBB06E99}"/>
              </a:ext>
            </a:extLst>
          </p:cNvPr>
          <p:cNvSpPr>
            <a:spLocks noGrp="1"/>
          </p:cNvSpPr>
          <p:nvPr>
            <p:ph idx="1"/>
          </p:nvPr>
        </p:nvSpPr>
        <p:spPr/>
        <p:txBody>
          <a:bodyPr/>
          <a:lstStyle/>
          <a:p>
            <a:pPr marL="201168" lvl="1" indent="0">
              <a:buNone/>
            </a:pPr>
            <a:endParaRPr lang="de-DE" dirty="0"/>
          </a:p>
          <a:p>
            <a:pPr lvl="1"/>
            <a:endParaRPr lang="de-DE" dirty="0"/>
          </a:p>
          <a:p>
            <a:endParaRPr lang="de-DE" dirty="0"/>
          </a:p>
        </p:txBody>
      </p:sp>
      <p:pic>
        <p:nvPicPr>
          <p:cNvPr id="5" name="Grafik 4">
            <a:extLst>
              <a:ext uri="{FF2B5EF4-FFF2-40B4-BE49-F238E27FC236}">
                <a16:creationId xmlns:a16="http://schemas.microsoft.com/office/drawing/2014/main" id="{F8639380-E247-4280-9FAA-EDBD8A271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941" y="1845734"/>
            <a:ext cx="7380312" cy="4151426"/>
          </a:xfrm>
          <a:prstGeom prst="rect">
            <a:avLst/>
          </a:prstGeom>
        </p:spPr>
      </p:pic>
    </p:spTree>
    <p:extLst>
      <p:ext uri="{BB962C8B-B14F-4D97-AF65-F5344CB8AC3E}">
        <p14:creationId xmlns:p14="http://schemas.microsoft.com/office/powerpoint/2010/main" val="307057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FBE86D-014F-40E5-919D-147E65F46ACF}"/>
              </a:ext>
            </a:extLst>
          </p:cNvPr>
          <p:cNvSpPr>
            <a:spLocks noGrp="1"/>
          </p:cNvSpPr>
          <p:nvPr>
            <p:ph type="title"/>
          </p:nvPr>
        </p:nvSpPr>
        <p:spPr/>
        <p:txBody>
          <a:bodyPr>
            <a:normAutofit/>
          </a:bodyPr>
          <a:lstStyle/>
          <a:p>
            <a:r>
              <a:rPr lang="de-DE" dirty="0"/>
              <a:t>Ergebnisse des </a:t>
            </a:r>
            <a:r>
              <a:rPr lang="de-DE" dirty="0" err="1"/>
              <a:t>Mentimeter</a:t>
            </a:r>
            <a:endParaRPr lang="de-DE" dirty="0"/>
          </a:p>
        </p:txBody>
      </p:sp>
      <p:sp>
        <p:nvSpPr>
          <p:cNvPr id="3" name="Inhaltsplatzhalter 2">
            <a:extLst>
              <a:ext uri="{FF2B5EF4-FFF2-40B4-BE49-F238E27FC236}">
                <a16:creationId xmlns:a16="http://schemas.microsoft.com/office/drawing/2014/main" id="{AE66A7D2-D1BD-45C3-ACE6-C69DDBB06E99}"/>
              </a:ext>
            </a:extLst>
          </p:cNvPr>
          <p:cNvSpPr>
            <a:spLocks noGrp="1"/>
          </p:cNvSpPr>
          <p:nvPr>
            <p:ph idx="1"/>
          </p:nvPr>
        </p:nvSpPr>
        <p:spPr/>
        <p:txBody>
          <a:bodyPr/>
          <a:lstStyle/>
          <a:p>
            <a:pPr marL="201168" lvl="1" indent="0">
              <a:buNone/>
            </a:pPr>
            <a:endParaRPr lang="de-DE" dirty="0"/>
          </a:p>
          <a:p>
            <a:pPr lvl="1"/>
            <a:endParaRPr lang="de-DE" dirty="0"/>
          </a:p>
          <a:p>
            <a:endParaRPr lang="de-DE" dirty="0"/>
          </a:p>
        </p:txBody>
      </p:sp>
      <p:pic>
        <p:nvPicPr>
          <p:cNvPr id="5" name="Grafik 4">
            <a:extLst>
              <a:ext uri="{FF2B5EF4-FFF2-40B4-BE49-F238E27FC236}">
                <a16:creationId xmlns:a16="http://schemas.microsoft.com/office/drawing/2014/main" id="{F8639380-E247-4280-9FAA-EDBD8A271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941" y="1845734"/>
            <a:ext cx="7380312" cy="4151426"/>
          </a:xfrm>
          <a:prstGeom prst="rect">
            <a:avLst/>
          </a:prstGeom>
        </p:spPr>
      </p:pic>
      <p:pic>
        <p:nvPicPr>
          <p:cNvPr id="6" name="Grafik 5">
            <a:extLst>
              <a:ext uri="{FF2B5EF4-FFF2-40B4-BE49-F238E27FC236}">
                <a16:creationId xmlns:a16="http://schemas.microsoft.com/office/drawing/2014/main" id="{986C7A4F-FFD7-43A4-9451-98E0810256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941" y="1833448"/>
            <a:ext cx="7380312" cy="4151426"/>
          </a:xfrm>
          <a:prstGeom prst="rect">
            <a:avLst/>
          </a:prstGeom>
        </p:spPr>
      </p:pic>
    </p:spTree>
    <p:extLst>
      <p:ext uri="{BB962C8B-B14F-4D97-AF65-F5344CB8AC3E}">
        <p14:creationId xmlns:p14="http://schemas.microsoft.com/office/powerpoint/2010/main" val="272865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FBE86D-014F-40E5-919D-147E65F46ACF}"/>
              </a:ext>
            </a:extLst>
          </p:cNvPr>
          <p:cNvSpPr>
            <a:spLocks noGrp="1"/>
          </p:cNvSpPr>
          <p:nvPr>
            <p:ph type="title"/>
          </p:nvPr>
        </p:nvSpPr>
        <p:spPr/>
        <p:txBody>
          <a:bodyPr>
            <a:normAutofit/>
          </a:bodyPr>
          <a:lstStyle/>
          <a:p>
            <a:r>
              <a:rPr lang="de-DE" dirty="0"/>
              <a:t>Ergebnisse des </a:t>
            </a:r>
            <a:r>
              <a:rPr lang="de-DE" dirty="0" err="1"/>
              <a:t>Mentimeter</a:t>
            </a:r>
            <a:endParaRPr lang="de-DE" dirty="0"/>
          </a:p>
        </p:txBody>
      </p:sp>
      <p:sp>
        <p:nvSpPr>
          <p:cNvPr id="3" name="Inhaltsplatzhalter 2">
            <a:extLst>
              <a:ext uri="{FF2B5EF4-FFF2-40B4-BE49-F238E27FC236}">
                <a16:creationId xmlns:a16="http://schemas.microsoft.com/office/drawing/2014/main" id="{AE66A7D2-D1BD-45C3-ACE6-C69DDBB06E99}"/>
              </a:ext>
            </a:extLst>
          </p:cNvPr>
          <p:cNvSpPr>
            <a:spLocks noGrp="1"/>
          </p:cNvSpPr>
          <p:nvPr>
            <p:ph idx="1"/>
          </p:nvPr>
        </p:nvSpPr>
        <p:spPr/>
        <p:txBody>
          <a:bodyPr/>
          <a:lstStyle/>
          <a:p>
            <a:pPr marL="201168" lvl="1" indent="0">
              <a:buNone/>
            </a:pPr>
            <a:endParaRPr lang="de-DE" dirty="0"/>
          </a:p>
          <a:p>
            <a:pPr lvl="1"/>
            <a:endParaRPr lang="de-DE" dirty="0"/>
          </a:p>
          <a:p>
            <a:endParaRPr lang="de-DE" dirty="0"/>
          </a:p>
        </p:txBody>
      </p:sp>
      <p:pic>
        <p:nvPicPr>
          <p:cNvPr id="5" name="Grafik 4">
            <a:extLst>
              <a:ext uri="{FF2B5EF4-FFF2-40B4-BE49-F238E27FC236}">
                <a16:creationId xmlns:a16="http://schemas.microsoft.com/office/drawing/2014/main" id="{F8639380-E247-4280-9FAA-EDBD8A271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941" y="1845734"/>
            <a:ext cx="7380312" cy="4151426"/>
          </a:xfrm>
          <a:prstGeom prst="rect">
            <a:avLst/>
          </a:prstGeom>
        </p:spPr>
      </p:pic>
      <p:pic>
        <p:nvPicPr>
          <p:cNvPr id="6" name="Grafik 5">
            <a:extLst>
              <a:ext uri="{FF2B5EF4-FFF2-40B4-BE49-F238E27FC236}">
                <a16:creationId xmlns:a16="http://schemas.microsoft.com/office/drawing/2014/main" id="{986C7A4F-FFD7-43A4-9451-98E0810256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941" y="1833448"/>
            <a:ext cx="7380312" cy="4151426"/>
          </a:xfrm>
          <a:prstGeom prst="rect">
            <a:avLst/>
          </a:prstGeom>
        </p:spPr>
      </p:pic>
      <p:pic>
        <p:nvPicPr>
          <p:cNvPr id="7" name="Grafik 6">
            <a:extLst>
              <a:ext uri="{FF2B5EF4-FFF2-40B4-BE49-F238E27FC236}">
                <a16:creationId xmlns:a16="http://schemas.microsoft.com/office/drawing/2014/main" id="{23B08C34-1E0A-4AEB-84E9-FEA61AA387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652" y="1862211"/>
            <a:ext cx="7386695" cy="4155016"/>
          </a:xfrm>
          <a:prstGeom prst="rect">
            <a:avLst/>
          </a:prstGeom>
        </p:spPr>
      </p:pic>
    </p:spTree>
    <p:extLst>
      <p:ext uri="{BB962C8B-B14F-4D97-AF65-F5344CB8AC3E}">
        <p14:creationId xmlns:p14="http://schemas.microsoft.com/office/powerpoint/2010/main" val="428612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kommt vor?</a:t>
            </a:r>
          </a:p>
        </p:txBody>
      </p:sp>
      <p:sp>
        <p:nvSpPr>
          <p:cNvPr id="3" name="Inhaltsplatzhalter 2"/>
          <p:cNvSpPr>
            <a:spLocks noGrp="1"/>
          </p:cNvSpPr>
          <p:nvPr>
            <p:ph idx="1"/>
          </p:nvPr>
        </p:nvSpPr>
        <p:spPr/>
        <p:txBody>
          <a:bodyPr>
            <a:normAutofit/>
          </a:bodyPr>
          <a:lstStyle/>
          <a:p>
            <a:r>
              <a:rPr lang="de-DE" dirty="0">
                <a:sym typeface="Wingdings" pitchFamily="2" charset="2"/>
              </a:rPr>
              <a:t>Studiensteckbrief</a:t>
            </a:r>
          </a:p>
          <a:p>
            <a:r>
              <a:rPr lang="de-DE" dirty="0"/>
              <a:t>Einblick in §22 Abs.3 PStG</a:t>
            </a:r>
          </a:p>
          <a:p>
            <a:r>
              <a:rPr lang="de-DE" dirty="0"/>
              <a:t>Geschlechtszuweisung bei der Geburt</a:t>
            </a:r>
          </a:p>
          <a:p>
            <a:r>
              <a:rPr lang="de-DE" dirty="0">
                <a:sym typeface="Wingdings" pitchFamily="2" charset="2"/>
              </a:rPr>
              <a:t>Theoretischer Rahmen</a:t>
            </a:r>
          </a:p>
          <a:p>
            <a:r>
              <a:rPr lang="de-DE" dirty="0">
                <a:sym typeface="Wingdings" pitchFamily="2" charset="2"/>
              </a:rPr>
              <a:t>Ergebnisse</a:t>
            </a:r>
          </a:p>
          <a:p>
            <a:r>
              <a:rPr lang="de-DE" dirty="0">
                <a:sym typeface="Wingdings" pitchFamily="2" charset="2"/>
              </a:rPr>
              <a:t>Weiterführende Fragen</a:t>
            </a:r>
          </a:p>
          <a:p>
            <a:r>
              <a:rPr lang="de-DE" dirty="0">
                <a:sym typeface="Wingdings" pitchFamily="2" charset="2"/>
              </a:rPr>
              <a:t>Diskussion </a:t>
            </a:r>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2F9E4C-89A1-473E-B6A4-52A920DE27F0}"/>
              </a:ext>
            </a:extLst>
          </p:cNvPr>
          <p:cNvSpPr>
            <a:spLocks noGrp="1"/>
          </p:cNvSpPr>
          <p:nvPr>
            <p:ph type="title"/>
          </p:nvPr>
        </p:nvSpPr>
        <p:spPr/>
        <p:txBody>
          <a:bodyPr/>
          <a:lstStyle/>
          <a:p>
            <a:r>
              <a:rPr lang="de-DE" dirty="0"/>
              <a:t>Studiensteckbrief </a:t>
            </a:r>
          </a:p>
        </p:txBody>
      </p:sp>
      <p:sp>
        <p:nvSpPr>
          <p:cNvPr id="3" name="Inhaltsplatzhalter 2">
            <a:extLst>
              <a:ext uri="{FF2B5EF4-FFF2-40B4-BE49-F238E27FC236}">
                <a16:creationId xmlns:a16="http://schemas.microsoft.com/office/drawing/2014/main" id="{4211368B-F4F3-41FC-A30F-290BEAC587C4}"/>
              </a:ext>
            </a:extLst>
          </p:cNvPr>
          <p:cNvSpPr>
            <a:spLocks noGrp="1"/>
          </p:cNvSpPr>
          <p:nvPr>
            <p:ph idx="1"/>
          </p:nvPr>
        </p:nvSpPr>
        <p:spPr/>
        <p:txBody>
          <a:bodyPr>
            <a:normAutofit/>
          </a:bodyPr>
          <a:lstStyle/>
          <a:p>
            <a:pPr marL="0" indent="0">
              <a:buNone/>
            </a:pPr>
            <a:r>
              <a:rPr lang="de-DE" sz="2400" dirty="0"/>
              <a:t> Rahmen: </a:t>
            </a:r>
          </a:p>
          <a:p>
            <a:pPr lvl="1">
              <a:buFont typeface="Arial" panose="020B0604020202020204" pitchFamily="34" charset="0"/>
              <a:buChar char="•"/>
            </a:pPr>
            <a:r>
              <a:rPr lang="de-DE" sz="2000" dirty="0"/>
              <a:t>Explorative Studie im Kontext einer Bachelor-Thesis, 09.2019-    06.2020</a:t>
            </a:r>
          </a:p>
          <a:p>
            <a:r>
              <a:rPr lang="de-DE" sz="2400" dirty="0"/>
              <a:t>Methode:</a:t>
            </a:r>
            <a:endParaRPr lang="de-DE" sz="1800" dirty="0"/>
          </a:p>
          <a:p>
            <a:pPr lvl="1">
              <a:buFont typeface="Arial" panose="020B0604020202020204" pitchFamily="34" charset="0"/>
              <a:buChar char="•"/>
            </a:pPr>
            <a:r>
              <a:rPr lang="de-DE" sz="2000" dirty="0"/>
              <a:t>Qualitatives Forschungsdesign</a:t>
            </a:r>
          </a:p>
          <a:p>
            <a:pPr lvl="1">
              <a:buFont typeface="Arial" panose="020B0604020202020204" pitchFamily="34" charset="0"/>
              <a:buChar char="•"/>
            </a:pPr>
            <a:r>
              <a:rPr lang="de-DE" sz="2000" dirty="0"/>
              <a:t>3 Expert*innen-Interviews mit leitenden Fachkräften in den stationären Hilfen zur Erziehung nach §34 SGB VIII im Raum Köln</a:t>
            </a:r>
          </a:p>
          <a:p>
            <a:pPr lvl="2">
              <a:buFont typeface="Arial" panose="020B0604020202020204" pitchFamily="34" charset="0"/>
              <a:buChar char="•"/>
            </a:pPr>
            <a:r>
              <a:rPr lang="de-DE" sz="1800" dirty="0"/>
              <a:t>Inhalt der Interviews: Institution, Tätigkeitsbereich, Geschlecht, Geschlechtseintrag ‚divers‘, Erfahrungen, Herausforderungen, Bedarfe</a:t>
            </a:r>
          </a:p>
          <a:p>
            <a:r>
              <a:rPr lang="de-DE" sz="2400" dirty="0"/>
              <a:t>Auswertung: </a:t>
            </a:r>
          </a:p>
          <a:p>
            <a:pPr lvl="1">
              <a:buFont typeface="Arial" panose="020B0604020202020204" pitchFamily="34" charset="0"/>
              <a:buChar char="•"/>
            </a:pPr>
            <a:r>
              <a:rPr lang="de-DE" sz="2000" dirty="0"/>
              <a:t>Qualitative Inhaltsanalyse nach Mayring </a:t>
            </a:r>
          </a:p>
        </p:txBody>
      </p:sp>
    </p:spTree>
    <p:extLst>
      <p:ext uri="{BB962C8B-B14F-4D97-AF65-F5344CB8AC3E}">
        <p14:creationId xmlns:p14="http://schemas.microsoft.com/office/powerpoint/2010/main" val="210963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4066DE-0641-4D8D-AED2-849CD26A692C}"/>
              </a:ext>
            </a:extLst>
          </p:cNvPr>
          <p:cNvSpPr>
            <a:spLocks noGrp="1"/>
          </p:cNvSpPr>
          <p:nvPr>
            <p:ph type="title"/>
          </p:nvPr>
        </p:nvSpPr>
        <p:spPr/>
        <p:txBody>
          <a:bodyPr>
            <a:normAutofit/>
          </a:bodyPr>
          <a:lstStyle/>
          <a:p>
            <a:r>
              <a:rPr lang="de-DE" dirty="0"/>
              <a:t>Einblick</a:t>
            </a:r>
            <a:r>
              <a:rPr lang="en-US" dirty="0"/>
              <a:t> in §22 Abs. 3 </a:t>
            </a:r>
            <a:r>
              <a:rPr lang="en-US" dirty="0" err="1"/>
              <a:t>PStG</a:t>
            </a:r>
            <a:endParaRPr lang="en-US" dirty="0"/>
          </a:p>
        </p:txBody>
      </p:sp>
      <p:sp>
        <p:nvSpPr>
          <p:cNvPr id="3" name="Inhaltsplatzhalter 2">
            <a:extLst>
              <a:ext uri="{FF2B5EF4-FFF2-40B4-BE49-F238E27FC236}">
                <a16:creationId xmlns:a16="http://schemas.microsoft.com/office/drawing/2014/main" id="{2F0C0AE0-1444-4328-9CD5-C21983EE2F61}"/>
              </a:ext>
            </a:extLst>
          </p:cNvPr>
          <p:cNvSpPr>
            <a:spLocks noGrp="1"/>
          </p:cNvSpPr>
          <p:nvPr>
            <p:ph idx="1"/>
          </p:nvPr>
        </p:nvSpPr>
        <p:spPr/>
        <p:txBody>
          <a:bodyPr>
            <a:normAutofit/>
          </a:bodyPr>
          <a:lstStyle/>
          <a:p>
            <a:endParaRPr lang="de-DE" dirty="0"/>
          </a:p>
          <a:p>
            <a:pPr marL="0" indent="0">
              <a:buNone/>
            </a:pPr>
            <a:r>
              <a:rPr lang="de-DE" dirty="0"/>
              <a:t>Was regelt das Personenstandsgesetz? </a:t>
            </a:r>
          </a:p>
          <a:p>
            <a:pPr marL="177800" indent="-177800">
              <a:buFont typeface="Arial" panose="020B0604020202020204" pitchFamily="34" charset="0"/>
              <a:buChar char="•"/>
            </a:pPr>
            <a:r>
              <a:rPr lang="de-DE" dirty="0"/>
              <a:t>Angaben über die Stellung innerhalb der Rechtsordnung wie Geburtsdaten, Eheschließung, Lebenspartner*</a:t>
            </a:r>
            <a:r>
              <a:rPr lang="de-DE" dirty="0" err="1"/>
              <a:t>innenschaft</a:t>
            </a:r>
            <a:r>
              <a:rPr lang="de-DE" dirty="0"/>
              <a:t>, Tod</a:t>
            </a:r>
          </a:p>
          <a:p>
            <a:pPr marL="177800" indent="-177800">
              <a:buFont typeface="Arial" panose="020B0604020202020204" pitchFamily="34" charset="0"/>
              <a:buChar char="•"/>
            </a:pPr>
            <a:r>
              <a:rPr lang="de-DE" dirty="0"/>
              <a:t>Geburtenregister: Vor- und Nachname, Geburtsort, Geburtsdatum, zugewiesenes Geschlecht </a:t>
            </a:r>
          </a:p>
          <a:p>
            <a:pPr>
              <a:buFont typeface="Arial" panose="020B0604020202020204" pitchFamily="34" charset="0"/>
              <a:buChar char="•"/>
            </a:pPr>
            <a:endParaRPr lang="de-DE" dirty="0"/>
          </a:p>
          <a:p>
            <a:pPr marL="0" indent="0">
              <a:buNone/>
            </a:pPr>
            <a:endParaRPr lang="de-DE" dirty="0"/>
          </a:p>
        </p:txBody>
      </p:sp>
      <p:sp>
        <p:nvSpPr>
          <p:cNvPr id="2" name="Rechteck 1">
            <a:extLst>
              <a:ext uri="{FF2B5EF4-FFF2-40B4-BE49-F238E27FC236}">
                <a16:creationId xmlns:a16="http://schemas.microsoft.com/office/drawing/2014/main" id="{7E23A2A1-EA33-DC40-B5CF-2C23CE12EE84}"/>
              </a:ext>
            </a:extLst>
          </p:cNvPr>
          <p:cNvSpPr/>
          <p:nvPr/>
        </p:nvSpPr>
        <p:spPr>
          <a:xfrm>
            <a:off x="5907630" y="6453336"/>
            <a:ext cx="3226268" cy="338554"/>
          </a:xfrm>
          <a:prstGeom prst="rect">
            <a:avLst/>
          </a:prstGeom>
        </p:spPr>
        <p:txBody>
          <a:bodyPr wrap="none">
            <a:spAutoFit/>
          </a:bodyPr>
          <a:lstStyle/>
          <a:p>
            <a:r>
              <a:rPr lang="de-DE" sz="1600" dirty="0"/>
              <a:t>Vgl. §1 &amp; 21 PStG &amp; </a:t>
            </a:r>
            <a:r>
              <a:rPr lang="de-DE" sz="1600" dirty="0" err="1"/>
              <a:t>Ghattas</a:t>
            </a:r>
            <a:r>
              <a:rPr lang="de-DE" sz="1600" dirty="0"/>
              <a:t> 2017: 4 </a:t>
            </a:r>
          </a:p>
        </p:txBody>
      </p:sp>
    </p:spTree>
    <p:extLst>
      <p:ext uri="{BB962C8B-B14F-4D97-AF65-F5344CB8AC3E}">
        <p14:creationId xmlns:p14="http://schemas.microsoft.com/office/powerpoint/2010/main" val="549189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72601-763C-4793-B165-B35EDF3E8363}"/>
              </a:ext>
            </a:extLst>
          </p:cNvPr>
          <p:cNvSpPr>
            <a:spLocks noGrp="1"/>
          </p:cNvSpPr>
          <p:nvPr>
            <p:ph type="title"/>
          </p:nvPr>
        </p:nvSpPr>
        <p:spPr/>
        <p:txBody>
          <a:bodyPr>
            <a:normAutofit/>
          </a:bodyPr>
          <a:lstStyle/>
          <a:p>
            <a:r>
              <a:rPr lang="de-DE" dirty="0"/>
              <a:t>Entwicklung zum Geschlechtseintrag ‚divers‘</a:t>
            </a:r>
          </a:p>
        </p:txBody>
      </p:sp>
      <p:sp>
        <p:nvSpPr>
          <p:cNvPr id="3" name="Inhaltsplatzhalter 2">
            <a:extLst>
              <a:ext uri="{FF2B5EF4-FFF2-40B4-BE49-F238E27FC236}">
                <a16:creationId xmlns:a16="http://schemas.microsoft.com/office/drawing/2014/main" id="{A2D443D7-82C5-491F-8A65-7694D45D9ED2}"/>
              </a:ext>
            </a:extLst>
          </p:cNvPr>
          <p:cNvSpPr>
            <a:spLocks noGrp="1"/>
          </p:cNvSpPr>
          <p:nvPr>
            <p:ph idx="1"/>
          </p:nvPr>
        </p:nvSpPr>
        <p:spPr/>
        <p:txBody>
          <a:bodyPr>
            <a:normAutofit/>
          </a:bodyPr>
          <a:lstStyle/>
          <a:p>
            <a:r>
              <a:rPr lang="de-DE" dirty="0"/>
              <a:t>01.11.2013</a:t>
            </a:r>
          </a:p>
          <a:p>
            <a:pPr lvl="1" algn="just">
              <a:buFont typeface="Arial" panose="020B0604020202020204" pitchFamily="34" charset="0"/>
              <a:buChar char="•"/>
            </a:pPr>
            <a:r>
              <a:rPr lang="de-DE" sz="2000" dirty="0"/>
              <a:t>„(3) Kann das Kind weder dem weiblichen noch dem männlichen Geschlecht zugeordnet werden, so ist der Personenstandsfall </a:t>
            </a:r>
            <a:r>
              <a:rPr lang="de-DE" sz="2000" dirty="0">
                <a:solidFill>
                  <a:srgbClr val="BD582B"/>
                </a:solidFill>
              </a:rPr>
              <a:t>ohne</a:t>
            </a:r>
            <a:r>
              <a:rPr lang="de-DE" sz="2000" dirty="0"/>
              <a:t> eine solche Angabe in das Geburtenregister einzutragen“ (§22 Abs.3 PStG). </a:t>
            </a:r>
          </a:p>
          <a:p>
            <a:pPr marL="457200" lvl="1" indent="0" algn="just">
              <a:buNone/>
            </a:pPr>
            <a:endParaRPr lang="de-DE" sz="2000" dirty="0"/>
          </a:p>
          <a:p>
            <a:r>
              <a:rPr lang="de-DE" dirty="0"/>
              <a:t>18.12.2018</a:t>
            </a:r>
          </a:p>
          <a:p>
            <a:pPr lvl="1" algn="just">
              <a:buFont typeface="Arial" panose="020B0604020202020204" pitchFamily="34" charset="0"/>
              <a:buChar char="•"/>
            </a:pPr>
            <a:r>
              <a:rPr lang="de-DE" sz="2000" dirty="0"/>
              <a:t>„(3) Kann das Kind weder dem weiblichen noch dem männlichen Geschlecht zugeordnet werden, so kann der Personenstandsfall auch </a:t>
            </a:r>
            <a:r>
              <a:rPr lang="de-DE" sz="2000" dirty="0">
                <a:solidFill>
                  <a:srgbClr val="BD582B"/>
                </a:solidFill>
              </a:rPr>
              <a:t>ohne</a:t>
            </a:r>
            <a:r>
              <a:rPr lang="de-DE" sz="2000" dirty="0"/>
              <a:t> eine solche Angabe oder mit der Angabe ‚</a:t>
            </a:r>
            <a:r>
              <a:rPr lang="de-DE" sz="2000" dirty="0">
                <a:solidFill>
                  <a:srgbClr val="BD582B"/>
                </a:solidFill>
              </a:rPr>
              <a:t>divers</a:t>
            </a:r>
            <a:r>
              <a:rPr lang="de-DE" sz="2000" dirty="0"/>
              <a:t>‘ in das Geburtenregister eingetragen werden“ (§22 Abs.3 PStG). </a:t>
            </a:r>
            <a:endParaRPr lang="de-DE" sz="1600" dirty="0"/>
          </a:p>
        </p:txBody>
      </p:sp>
    </p:spTree>
    <p:extLst>
      <p:ext uri="{BB962C8B-B14F-4D97-AF65-F5344CB8AC3E}">
        <p14:creationId xmlns:p14="http://schemas.microsoft.com/office/powerpoint/2010/main" val="106906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ückblick">
  <a:themeElements>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ückblick">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1807</Words>
  <Application>Microsoft Office PowerPoint</Application>
  <PresentationFormat>Bildschirmpräsentation (4:3)</PresentationFormat>
  <Paragraphs>166</Paragraphs>
  <Slides>29</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29</vt:i4>
      </vt:variant>
    </vt:vector>
  </HeadingPairs>
  <TitlesOfParts>
    <vt:vector size="35" baseType="lpstr">
      <vt:lpstr>Arial</vt:lpstr>
      <vt:lpstr>Calibri</vt:lpstr>
      <vt:lpstr>Calibri Light</vt:lpstr>
      <vt:lpstr>Times New Roman</vt:lpstr>
      <vt:lpstr>Wingdings</vt:lpstr>
      <vt:lpstr>Rückblick</vt:lpstr>
      <vt:lpstr>Geschlechtliche Vielfalt in den stationären Hilfen zur Erziehung nach §34 SGB VIII</vt:lpstr>
      <vt:lpstr>Warm Up!</vt:lpstr>
      <vt:lpstr>Ergebnisse des Mentimeter</vt:lpstr>
      <vt:lpstr>Ergebnisse des Mentimeter</vt:lpstr>
      <vt:lpstr>Ergebnisse des Mentimeter</vt:lpstr>
      <vt:lpstr>Was kommt vor?</vt:lpstr>
      <vt:lpstr>Studiensteckbrief </vt:lpstr>
      <vt:lpstr>Einblick in §22 Abs. 3 PStG</vt:lpstr>
      <vt:lpstr>Entwicklung zum Geschlechtseintrag ‚divers‘</vt:lpstr>
      <vt:lpstr>Geschlechtszuweisung bei der Geburt</vt:lpstr>
      <vt:lpstr>Theoretischer Rahmen</vt:lpstr>
      <vt:lpstr>Foucaults Macht-Wissen Komplexe </vt:lpstr>
      <vt:lpstr>Butlers Heterosexuelle Matrix </vt:lpstr>
      <vt:lpstr>PowerPoint-Präsentation</vt:lpstr>
      <vt:lpstr>Ergebnisse</vt:lpstr>
      <vt:lpstr>Wenige Berührungspunkte mit dem Geschlechtseintrag ‚divers‘</vt:lpstr>
      <vt:lpstr>Das binäre Geschlechtersystem ist handlungsleitend in der Alltagspraxis </vt:lpstr>
      <vt:lpstr>Die Kategorie ‚Geschlecht‘ ist omnipräsent und gilt als relevantes Entscheidungskriterium</vt:lpstr>
      <vt:lpstr>Nicht-binäre Personen sind in den alltäglichen strukturellen und pädagogischen Entscheidungen bislang nicht sichtbar – mit Ausnahme der Stellenausschreibungen.</vt:lpstr>
      <vt:lpstr>Bedarfe der Fachkräfte</vt:lpstr>
      <vt:lpstr>Fazit </vt:lpstr>
      <vt:lpstr>Offene Fragen</vt:lpstr>
      <vt:lpstr>Was ist der Mehrwert der Studie? </vt:lpstr>
      <vt:lpstr>Vielen Dank!</vt:lpstr>
      <vt:lpstr>Anlaufstellen </vt:lpstr>
      <vt:lpstr>Literaturverzeichnis</vt:lpstr>
      <vt:lpstr>PowerPoint-Präsentation</vt:lpstr>
      <vt:lpstr>Abbildungsverzeichnis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Transferforum 01.02.21: Geschlechtseintrag ‚divers‘  Geschlechtliche Vielfalt in den stationären Hilfen zur Erziehung nach §34 SGB VIII</dc:title>
  <dc:creator>Ann Sophie</dc:creator>
  <cp:lastModifiedBy>Stephan Post</cp:lastModifiedBy>
  <cp:revision>102</cp:revision>
  <dcterms:created xsi:type="dcterms:W3CDTF">2021-01-19T20:00:42Z</dcterms:created>
  <dcterms:modified xsi:type="dcterms:W3CDTF">2021-02-08T09:14:58Z</dcterms:modified>
</cp:coreProperties>
</file>